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5"/>
  </p:notesMasterIdLst>
  <p:handoutMasterIdLst>
    <p:handoutMasterId r:id="rId36"/>
  </p:handoutMasterIdLst>
  <p:sldIdLst>
    <p:sldId id="256" r:id="rId5"/>
    <p:sldId id="275" r:id="rId6"/>
    <p:sldId id="262" r:id="rId7"/>
    <p:sldId id="281" r:id="rId8"/>
    <p:sldId id="265" r:id="rId9"/>
    <p:sldId id="266" r:id="rId10"/>
    <p:sldId id="270" r:id="rId11"/>
    <p:sldId id="284" r:id="rId12"/>
    <p:sldId id="285" r:id="rId13"/>
    <p:sldId id="283" r:id="rId14"/>
    <p:sldId id="271" r:id="rId15"/>
    <p:sldId id="290" r:id="rId16"/>
    <p:sldId id="291" r:id="rId17"/>
    <p:sldId id="272" r:id="rId18"/>
    <p:sldId id="263" r:id="rId19"/>
    <p:sldId id="257" r:id="rId20"/>
    <p:sldId id="269" r:id="rId21"/>
    <p:sldId id="286" r:id="rId22"/>
    <p:sldId id="273" r:id="rId23"/>
    <p:sldId id="288" r:id="rId24"/>
    <p:sldId id="289" r:id="rId25"/>
    <p:sldId id="274" r:id="rId26"/>
    <p:sldId id="276" r:id="rId27"/>
    <p:sldId id="278" r:id="rId28"/>
    <p:sldId id="277" r:id="rId29"/>
    <p:sldId id="280" r:id="rId30"/>
    <p:sldId id="279" r:id="rId31"/>
    <p:sldId id="268" r:id="rId32"/>
    <p:sldId id="260" r:id="rId33"/>
    <p:sldId id="28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FCBC6-B9CE-44D4-B0DC-0FDFFBFD1B30}" v="81" dt="2023-02-11T15:33:13.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2106" y="10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32CFB-7832-4B76-ACB1-11069920FFFC}"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484FE368-2DEC-4CCA-A10F-392D64BEFE25}">
      <dgm:prSet/>
      <dgm:spPr/>
      <dgm:t>
        <a:bodyPr/>
        <a:lstStyle/>
        <a:p>
          <a:r>
            <a:rPr lang="en-US"/>
            <a:t>It takes 536 years to learn everything you need to know about surgery.</a:t>
          </a:r>
        </a:p>
      </dgm:t>
    </dgm:pt>
    <dgm:pt modelId="{B6853117-AEFF-47EE-B69E-734902999116}" type="parTrans" cxnId="{21C37025-9801-49ED-A2FF-8551211B198A}">
      <dgm:prSet/>
      <dgm:spPr/>
      <dgm:t>
        <a:bodyPr/>
        <a:lstStyle/>
        <a:p>
          <a:endParaRPr lang="en-US"/>
        </a:p>
      </dgm:t>
    </dgm:pt>
    <dgm:pt modelId="{31083B17-A796-43A2-84F1-22C77DDF7829}" type="sibTrans" cxnId="{21C37025-9801-49ED-A2FF-8551211B198A}">
      <dgm:prSet/>
      <dgm:spPr/>
      <dgm:t>
        <a:bodyPr/>
        <a:lstStyle/>
        <a:p>
          <a:endParaRPr lang="en-US"/>
        </a:p>
      </dgm:t>
    </dgm:pt>
    <dgm:pt modelId="{77E7CF6C-71DF-4B97-8512-3E0FAC100A12}">
      <dgm:prSet/>
      <dgm:spPr/>
      <dgm:t>
        <a:bodyPr/>
        <a:lstStyle/>
        <a:p>
          <a:r>
            <a:rPr lang="en-US"/>
            <a:t>It takes 5360 years to teach a student everything they need to know about surgery.</a:t>
          </a:r>
        </a:p>
      </dgm:t>
    </dgm:pt>
    <dgm:pt modelId="{6492F0BC-211E-410C-9ED9-1CEB562C0333}" type="parTrans" cxnId="{9EA2286D-2A25-450A-B45B-6FC023D48524}">
      <dgm:prSet/>
      <dgm:spPr/>
      <dgm:t>
        <a:bodyPr/>
        <a:lstStyle/>
        <a:p>
          <a:endParaRPr lang="en-US"/>
        </a:p>
      </dgm:t>
    </dgm:pt>
    <dgm:pt modelId="{E93289E3-4B70-4FFA-B4F3-329BA8A14206}" type="sibTrans" cxnId="{9EA2286D-2A25-450A-B45B-6FC023D48524}">
      <dgm:prSet/>
      <dgm:spPr/>
      <dgm:t>
        <a:bodyPr/>
        <a:lstStyle/>
        <a:p>
          <a:endParaRPr lang="en-US"/>
        </a:p>
      </dgm:t>
    </dgm:pt>
    <dgm:pt modelId="{0BD81DF3-94CB-4D86-BAEF-C6EAC94392B5}" type="pres">
      <dgm:prSet presAssocID="{62C32CFB-7832-4B76-ACB1-11069920FFFC}" presName="outerComposite" presStyleCnt="0">
        <dgm:presLayoutVars>
          <dgm:chMax val="5"/>
          <dgm:dir/>
          <dgm:resizeHandles val="exact"/>
        </dgm:presLayoutVars>
      </dgm:prSet>
      <dgm:spPr/>
    </dgm:pt>
    <dgm:pt modelId="{0B3423B7-DEFB-4BA8-8497-DDB5911D8239}" type="pres">
      <dgm:prSet presAssocID="{62C32CFB-7832-4B76-ACB1-11069920FFFC}" presName="dummyMaxCanvas" presStyleCnt="0">
        <dgm:presLayoutVars/>
      </dgm:prSet>
      <dgm:spPr/>
    </dgm:pt>
    <dgm:pt modelId="{64614524-A3A6-4902-8753-5FB5CF64C5A0}" type="pres">
      <dgm:prSet presAssocID="{62C32CFB-7832-4B76-ACB1-11069920FFFC}" presName="TwoNodes_1" presStyleLbl="node1" presStyleIdx="0" presStyleCnt="2">
        <dgm:presLayoutVars>
          <dgm:bulletEnabled val="1"/>
        </dgm:presLayoutVars>
      </dgm:prSet>
      <dgm:spPr/>
    </dgm:pt>
    <dgm:pt modelId="{4FB09809-6436-4790-B256-FF4D3029ACA6}" type="pres">
      <dgm:prSet presAssocID="{62C32CFB-7832-4B76-ACB1-11069920FFFC}" presName="TwoNodes_2" presStyleLbl="node1" presStyleIdx="1" presStyleCnt="2">
        <dgm:presLayoutVars>
          <dgm:bulletEnabled val="1"/>
        </dgm:presLayoutVars>
      </dgm:prSet>
      <dgm:spPr/>
    </dgm:pt>
    <dgm:pt modelId="{6DF7F986-DACE-4721-8737-5EBCBEB406EB}" type="pres">
      <dgm:prSet presAssocID="{62C32CFB-7832-4B76-ACB1-11069920FFFC}" presName="TwoConn_1-2" presStyleLbl="fgAccFollowNode1" presStyleIdx="0" presStyleCnt="1">
        <dgm:presLayoutVars>
          <dgm:bulletEnabled val="1"/>
        </dgm:presLayoutVars>
      </dgm:prSet>
      <dgm:spPr/>
    </dgm:pt>
    <dgm:pt modelId="{577D71BE-B219-4240-9264-47C7727AE5D5}" type="pres">
      <dgm:prSet presAssocID="{62C32CFB-7832-4B76-ACB1-11069920FFFC}" presName="TwoNodes_1_text" presStyleLbl="node1" presStyleIdx="1" presStyleCnt="2">
        <dgm:presLayoutVars>
          <dgm:bulletEnabled val="1"/>
        </dgm:presLayoutVars>
      </dgm:prSet>
      <dgm:spPr/>
    </dgm:pt>
    <dgm:pt modelId="{6BC0A58A-916F-44D6-9EFE-408E41E10986}" type="pres">
      <dgm:prSet presAssocID="{62C32CFB-7832-4B76-ACB1-11069920FFFC}" presName="TwoNodes_2_text" presStyleLbl="node1" presStyleIdx="1" presStyleCnt="2">
        <dgm:presLayoutVars>
          <dgm:bulletEnabled val="1"/>
        </dgm:presLayoutVars>
      </dgm:prSet>
      <dgm:spPr/>
    </dgm:pt>
  </dgm:ptLst>
  <dgm:cxnLst>
    <dgm:cxn modelId="{71415702-00E4-417F-876F-0E05C9A367EF}" type="presOf" srcId="{484FE368-2DEC-4CCA-A10F-392D64BEFE25}" destId="{64614524-A3A6-4902-8753-5FB5CF64C5A0}" srcOrd="0" destOrd="0" presId="urn:microsoft.com/office/officeart/2005/8/layout/vProcess5"/>
    <dgm:cxn modelId="{21C37025-9801-49ED-A2FF-8551211B198A}" srcId="{62C32CFB-7832-4B76-ACB1-11069920FFFC}" destId="{484FE368-2DEC-4CCA-A10F-392D64BEFE25}" srcOrd="0" destOrd="0" parTransId="{B6853117-AEFF-47EE-B69E-734902999116}" sibTransId="{31083B17-A796-43A2-84F1-22C77DDF7829}"/>
    <dgm:cxn modelId="{EECD443C-5DDB-491C-86DF-FF1EAC8D01A5}" type="presOf" srcId="{31083B17-A796-43A2-84F1-22C77DDF7829}" destId="{6DF7F986-DACE-4721-8737-5EBCBEB406EB}" srcOrd="0" destOrd="0" presId="urn:microsoft.com/office/officeart/2005/8/layout/vProcess5"/>
    <dgm:cxn modelId="{F6B80C3D-179A-4470-9F3E-A590E3BDE82C}" type="presOf" srcId="{62C32CFB-7832-4B76-ACB1-11069920FFFC}" destId="{0BD81DF3-94CB-4D86-BAEF-C6EAC94392B5}" srcOrd="0" destOrd="0" presId="urn:microsoft.com/office/officeart/2005/8/layout/vProcess5"/>
    <dgm:cxn modelId="{B9CB2545-E6F1-498C-A159-16EDFB7C03DE}" type="presOf" srcId="{77E7CF6C-71DF-4B97-8512-3E0FAC100A12}" destId="{4FB09809-6436-4790-B256-FF4D3029ACA6}" srcOrd="0" destOrd="0" presId="urn:microsoft.com/office/officeart/2005/8/layout/vProcess5"/>
    <dgm:cxn modelId="{9EA2286D-2A25-450A-B45B-6FC023D48524}" srcId="{62C32CFB-7832-4B76-ACB1-11069920FFFC}" destId="{77E7CF6C-71DF-4B97-8512-3E0FAC100A12}" srcOrd="1" destOrd="0" parTransId="{6492F0BC-211E-410C-9ED9-1CEB562C0333}" sibTransId="{E93289E3-4B70-4FFA-B4F3-329BA8A14206}"/>
    <dgm:cxn modelId="{F89E77A2-0610-434B-A206-CE26A58BE501}" type="presOf" srcId="{77E7CF6C-71DF-4B97-8512-3E0FAC100A12}" destId="{6BC0A58A-916F-44D6-9EFE-408E41E10986}" srcOrd="1" destOrd="0" presId="urn:microsoft.com/office/officeart/2005/8/layout/vProcess5"/>
    <dgm:cxn modelId="{5F910CEB-D95D-4BD8-9316-0415518FB881}" type="presOf" srcId="{484FE368-2DEC-4CCA-A10F-392D64BEFE25}" destId="{577D71BE-B219-4240-9264-47C7727AE5D5}" srcOrd="1" destOrd="0" presId="urn:microsoft.com/office/officeart/2005/8/layout/vProcess5"/>
    <dgm:cxn modelId="{C34F8121-DE1C-42A1-8326-3C0B0E530720}" type="presParOf" srcId="{0BD81DF3-94CB-4D86-BAEF-C6EAC94392B5}" destId="{0B3423B7-DEFB-4BA8-8497-DDB5911D8239}" srcOrd="0" destOrd="0" presId="urn:microsoft.com/office/officeart/2005/8/layout/vProcess5"/>
    <dgm:cxn modelId="{1902FC97-27AF-42F1-95DC-BE7B77C1A02A}" type="presParOf" srcId="{0BD81DF3-94CB-4D86-BAEF-C6EAC94392B5}" destId="{64614524-A3A6-4902-8753-5FB5CF64C5A0}" srcOrd="1" destOrd="0" presId="urn:microsoft.com/office/officeart/2005/8/layout/vProcess5"/>
    <dgm:cxn modelId="{B3789ABB-0BB4-49A9-8C87-03D53A7ACF05}" type="presParOf" srcId="{0BD81DF3-94CB-4D86-BAEF-C6EAC94392B5}" destId="{4FB09809-6436-4790-B256-FF4D3029ACA6}" srcOrd="2" destOrd="0" presId="urn:microsoft.com/office/officeart/2005/8/layout/vProcess5"/>
    <dgm:cxn modelId="{705ED036-5AE8-4B7C-B72E-4F558A48C42E}" type="presParOf" srcId="{0BD81DF3-94CB-4D86-BAEF-C6EAC94392B5}" destId="{6DF7F986-DACE-4721-8737-5EBCBEB406EB}" srcOrd="3" destOrd="0" presId="urn:microsoft.com/office/officeart/2005/8/layout/vProcess5"/>
    <dgm:cxn modelId="{482EDB68-AA8E-4A10-B92E-1CD25FCCA017}" type="presParOf" srcId="{0BD81DF3-94CB-4D86-BAEF-C6EAC94392B5}" destId="{577D71BE-B219-4240-9264-47C7727AE5D5}" srcOrd="4" destOrd="0" presId="urn:microsoft.com/office/officeart/2005/8/layout/vProcess5"/>
    <dgm:cxn modelId="{E38371F7-ED5C-4948-B780-5D2A119CD819}" type="presParOf" srcId="{0BD81DF3-94CB-4D86-BAEF-C6EAC94392B5}" destId="{6BC0A58A-916F-44D6-9EFE-408E41E10986}"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dgm:spPr/>
      <dgm:t>
        <a:bodyPr/>
        <a:lstStyle/>
        <a:p>
          <a:pPr>
            <a:lnSpc>
              <a:spcPct val="100000"/>
            </a:lnSpc>
          </a:pPr>
          <a:r>
            <a:rPr lang="en-US" dirty="0"/>
            <a:t>In Surgical Setting</a:t>
          </a:r>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endParaRPr lang="en-US"/>
        </a:p>
      </dgm:t>
    </dgm:pt>
    <dgm:pt modelId="{4E8D2E69-0173-4BD3-B96A-7A9C5DD12B47}">
      <dgm:prSet/>
      <dgm:spPr/>
      <dgm:t>
        <a:bodyPr/>
        <a:lstStyle/>
        <a:p>
          <a:pPr>
            <a:lnSpc>
              <a:spcPct val="100000"/>
            </a:lnSpc>
          </a:pPr>
          <a:r>
            <a:rPr lang="en-US" dirty="0"/>
            <a:t>Safe Practices</a:t>
          </a:r>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endParaRPr lang="en-US"/>
        </a:p>
      </dgm:t>
    </dgm:pt>
    <dgm:pt modelId="{93A6A030-ABAB-4EFA-B539-0FDB3E07C1EF}">
      <dgm:prSet/>
      <dgm:spPr/>
      <dgm:t>
        <a:bodyPr/>
        <a:lstStyle/>
        <a:p>
          <a:pPr>
            <a:lnSpc>
              <a:spcPct val="100000"/>
            </a:lnSpc>
          </a:pPr>
          <a:r>
            <a:rPr lang="en-US" dirty="0"/>
            <a:t>Patient Confidentiality</a:t>
          </a:r>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endParaRPr lang="en-US"/>
        </a:p>
      </dgm:t>
    </dgm:pt>
    <dgm:pt modelId="{76D56F19-2708-49DB-8F92-D8AC45F23A9A}">
      <dgm:prSet/>
      <dgm:spPr/>
      <dgm:t>
        <a:bodyPr/>
        <a:lstStyle/>
        <a:p>
          <a:pPr>
            <a:lnSpc>
              <a:spcPct val="100000"/>
            </a:lnSpc>
          </a:pPr>
          <a:r>
            <a:rPr lang="en-US" dirty="0"/>
            <a:t>And Securing PHI</a:t>
          </a:r>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62F8266B-222B-4ACF-8613-2C8D6376E5BD}" type="pres">
      <dgm:prSet presAssocID="{D4503D04-C97E-4622-AE07-D0307CB3B4CA}" presName="root" presStyleCnt="0">
        <dgm:presLayoutVars>
          <dgm:dir/>
          <dgm:resizeHandles val="exact"/>
        </dgm:presLayoutVars>
      </dgm:prSet>
      <dgm:spPr/>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4"/>
      <dgm:spPr/>
    </dgm:pt>
    <dgm:pt modelId="{BB7E5F84-64F2-4718-BACC-301BBCDC9D3A}"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4">
        <dgm:presLayoutVars>
          <dgm:chMax val="0"/>
          <dgm:chPref val="0"/>
        </dgm:presLayoutVars>
      </dgm:prSet>
      <dgm:spPr/>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4"/>
      <dgm:spPr/>
    </dgm:pt>
    <dgm:pt modelId="{8B8D9FA1-74BB-4EA5-B65F-49B870DCE4EB}" type="pres">
      <dgm:prSet presAssocID="{4E8D2E69-0173-4BD3-B96A-7A9C5DD12B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4">
        <dgm:presLayoutVars>
          <dgm:chMax val="0"/>
          <dgm:chPref val="0"/>
        </dgm:presLayoutVars>
      </dgm:prSet>
      <dgm:spPr/>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4"/>
      <dgm:spPr/>
    </dgm:pt>
    <dgm:pt modelId="{3CD2D8A7-CAF8-4A2F-A324-BDF8CFA66908}" type="pres">
      <dgm:prSet presAssocID="{93A6A030-ABAB-4EFA-B539-0FDB3E07C1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ud Computing"/>
        </a:ext>
      </dgm:extLst>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4">
        <dgm:presLayoutVars>
          <dgm:chMax val="0"/>
          <dgm:chPref val="0"/>
        </dgm:presLayoutVars>
      </dgm:prSet>
      <dgm:spPr/>
    </dgm:pt>
    <dgm:pt modelId="{C890CB11-26D0-4233-A3B2-FE616B33A810}" type="pres">
      <dgm:prSet presAssocID="{BFE0749E-E343-4A6F-BD09-2810EE6B4BD7}" presName="sibTrans" presStyleCnt="0"/>
      <dgm:spPr/>
    </dgm:pt>
    <dgm:pt modelId="{25E7A08B-6A02-49D1-8C9D-FCE9C92A1AC5}" type="pres">
      <dgm:prSet presAssocID="{76D56F19-2708-49DB-8F92-D8AC45F23A9A}" presName="compNode" presStyleCnt="0"/>
      <dgm:spPr/>
    </dgm:pt>
    <dgm:pt modelId="{984F7435-4B4C-47D4-B03E-CC8917BDBDBB}" type="pres">
      <dgm:prSet presAssocID="{76D56F19-2708-49DB-8F92-D8AC45F23A9A}" presName="bgRect" presStyleLbl="bgShp" presStyleIdx="3" presStyleCnt="4"/>
      <dgm:spPr/>
    </dgm:pt>
    <dgm:pt modelId="{D3271400-E9D7-4481-8E98-7952ACC542C2}" type="pres">
      <dgm:prSet presAssocID="{76D56F19-2708-49DB-8F92-D8AC45F23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3EB25EBA-A880-4DC7-908E-0568144BFBD1}" type="pres">
      <dgm:prSet presAssocID="{76D56F19-2708-49DB-8F92-D8AC45F23A9A}" presName="spaceRect" presStyleCnt="0"/>
      <dgm:spPr/>
    </dgm:pt>
    <dgm:pt modelId="{F2EA86B5-8AF6-40E0-BDDB-512587036C8B}" type="pres">
      <dgm:prSet presAssocID="{76D56F19-2708-49DB-8F92-D8AC45F23A9A}" presName="parTx" presStyleLbl="revTx" presStyleIdx="3" presStyleCnt="4">
        <dgm:presLayoutVars>
          <dgm:chMax val="0"/>
          <dgm:chPref val="0"/>
        </dgm:presLayoutVars>
      </dgm:prSet>
      <dgm:spPr/>
    </dgm:pt>
  </dgm:ptLst>
  <dgm:cxnLst>
    <dgm:cxn modelId="{66D0D100-FB07-44A7-8ACC-C79CE174D2D7}" type="presOf" srcId="{D4503D04-C97E-4622-AE07-D0307CB3B4CA}" destId="{62F8266B-222B-4ACF-8613-2C8D6376E5BD}" srcOrd="0" destOrd="0" presId="urn:microsoft.com/office/officeart/2018/2/layout/IconVerticalSolidList"/>
    <dgm:cxn modelId="{9DACE70A-4FEB-433A-900C-46A1377C5716}" type="presOf" srcId="{AAC263CB-8256-4B03-92FE-1622698FB3E9}" destId="{30E9CA6C-A0F7-4BE8-9B77-EE5C9EF005B7}"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AFE0042D-F8CA-4F9C-B780-65750DC87CEC}" type="presOf" srcId="{76D56F19-2708-49DB-8F92-D8AC45F23A9A}" destId="{F2EA86B5-8AF6-40E0-BDDB-512587036C8B}"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F236B04A-0845-45D6-B99A-98DBB252074F}" type="presOf" srcId="{4E8D2E69-0173-4BD3-B96A-7A9C5DD12B47}" destId="{4258831D-960B-4D2D-A65E-513B92084C01}" srcOrd="0" destOrd="0" presId="urn:microsoft.com/office/officeart/2018/2/layout/IconVerticalSolidList"/>
    <dgm:cxn modelId="{C5E94186-9CB6-4C42-92B3-C546CC53A7B9}" srcId="{D4503D04-C97E-4622-AE07-D0307CB3B4CA}" destId="{AAC263CB-8256-4B03-92FE-1622698FB3E9}" srcOrd="0" destOrd="0" parTransId="{0BEED663-FC38-4EAD-940F-4C475D2C87DB}" sibTransId="{808B76D0-8EC7-469A-93AC-7A6017188A9D}"/>
    <dgm:cxn modelId="{F248DBAE-9D9B-462B-998C-1322E596929F}" type="presOf" srcId="{93A6A030-ABAB-4EFA-B539-0FDB3E07C1EF}" destId="{ECA97BE5-E798-4AEE-9404-4E43192F5136}" srcOrd="0" destOrd="0" presId="urn:microsoft.com/office/officeart/2018/2/layout/IconVerticalSolidList"/>
    <dgm:cxn modelId="{4B40C8DC-6B57-4F5B-8440-7241C649700B}" srcId="{D4503D04-C97E-4622-AE07-D0307CB3B4CA}" destId="{93A6A030-ABAB-4EFA-B539-0FDB3E07C1EF}" srcOrd="2" destOrd="0" parTransId="{3D674B97-6DC6-4A12-85BA-0976D3064237}" sibTransId="{BFE0749E-E343-4A6F-BD09-2810EE6B4BD7}"/>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 modelId="{0C339883-B66B-4487-B66D-1AA832FF598B}" type="presParOf" srcId="{62F8266B-222B-4ACF-8613-2C8D6376E5BD}" destId="{C890CB11-26D0-4233-A3B2-FE616B33A810}" srcOrd="5" destOrd="0" presId="urn:microsoft.com/office/officeart/2018/2/layout/IconVerticalSolidList"/>
    <dgm:cxn modelId="{0616937D-6FCD-4AA3-A503-BCBE4DCE75B1}" type="presParOf" srcId="{62F8266B-222B-4ACF-8613-2C8D6376E5BD}" destId="{25E7A08B-6A02-49D1-8C9D-FCE9C92A1AC5}" srcOrd="6" destOrd="0" presId="urn:microsoft.com/office/officeart/2018/2/layout/IconVerticalSolidList"/>
    <dgm:cxn modelId="{B186621D-A046-462B-BB0C-6236267E563B}" type="presParOf" srcId="{25E7A08B-6A02-49D1-8C9D-FCE9C92A1AC5}" destId="{984F7435-4B4C-47D4-B03E-CC8917BDBDBB}" srcOrd="0" destOrd="0" presId="urn:microsoft.com/office/officeart/2018/2/layout/IconVerticalSolidList"/>
    <dgm:cxn modelId="{F52693A5-0CDF-426A-86AB-E12EC26F0A8F}" type="presParOf" srcId="{25E7A08B-6A02-49D1-8C9D-FCE9C92A1AC5}" destId="{D3271400-E9D7-4481-8E98-7952ACC542C2}" srcOrd="1" destOrd="0" presId="urn:microsoft.com/office/officeart/2018/2/layout/IconVerticalSolidList"/>
    <dgm:cxn modelId="{A0E86A54-FEE6-445C-A5D8-E1BEB46BF402}" type="presParOf" srcId="{25E7A08B-6A02-49D1-8C9D-FCE9C92A1AC5}" destId="{3EB25EBA-A880-4DC7-908E-0568144BFBD1}" srcOrd="2" destOrd="0" presId="urn:microsoft.com/office/officeart/2018/2/layout/IconVerticalSolidList"/>
    <dgm:cxn modelId="{249C530D-BDAF-40DC-B153-C1C13BE8F861}" type="presParOf" srcId="{25E7A08B-6A02-49D1-8C9D-FCE9C92A1AC5}" destId="{F2EA86B5-8AF6-40E0-BDDB-512587036C8B}"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99362D-1332-4314-8D4C-D023080A112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2375EB6-0B8A-4F44-A553-DED845D7F47E}">
      <dgm:prSet/>
      <dgm:spPr/>
      <dgm:t>
        <a:bodyPr/>
        <a:lstStyle/>
        <a:p>
          <a:r>
            <a:rPr lang="en-US"/>
            <a:t>Objectives: The learner will:</a:t>
          </a:r>
        </a:p>
      </dgm:t>
    </dgm:pt>
    <dgm:pt modelId="{5DC2D446-87CC-4F06-A7EA-3359ED28DFF1}" type="parTrans" cxnId="{279F9521-542B-4E69-BCD1-5C471A27B401}">
      <dgm:prSet/>
      <dgm:spPr/>
      <dgm:t>
        <a:bodyPr/>
        <a:lstStyle/>
        <a:p>
          <a:endParaRPr lang="en-US"/>
        </a:p>
      </dgm:t>
    </dgm:pt>
    <dgm:pt modelId="{6D329B53-356D-4B72-9F46-A079F30F6F80}" type="sibTrans" cxnId="{279F9521-542B-4E69-BCD1-5C471A27B401}">
      <dgm:prSet/>
      <dgm:spPr/>
      <dgm:t>
        <a:bodyPr/>
        <a:lstStyle/>
        <a:p>
          <a:endParaRPr lang="en-US"/>
        </a:p>
      </dgm:t>
    </dgm:pt>
    <dgm:pt modelId="{78B8DECE-EC45-4D7A-BAE2-E4397FD08E56}">
      <dgm:prSet/>
      <dgm:spPr/>
      <dgm:t>
        <a:bodyPr/>
        <a:lstStyle/>
        <a:p>
          <a:r>
            <a:rPr lang="en-US"/>
            <a:t>1. Describe the basic components of a computer system.</a:t>
          </a:r>
        </a:p>
      </dgm:t>
    </dgm:pt>
    <dgm:pt modelId="{43A97A1C-CD22-46C0-88B8-927F0A0FCC65}" type="parTrans" cxnId="{D468F718-CDED-469F-BF7F-343A3D751D6A}">
      <dgm:prSet/>
      <dgm:spPr/>
      <dgm:t>
        <a:bodyPr/>
        <a:lstStyle/>
        <a:p>
          <a:endParaRPr lang="en-US"/>
        </a:p>
      </dgm:t>
    </dgm:pt>
    <dgm:pt modelId="{6A57A33D-1AC4-4AA4-A748-9D7D3C668965}" type="sibTrans" cxnId="{D468F718-CDED-469F-BF7F-343A3D751D6A}">
      <dgm:prSet/>
      <dgm:spPr/>
      <dgm:t>
        <a:bodyPr/>
        <a:lstStyle/>
        <a:p>
          <a:endParaRPr lang="en-US"/>
        </a:p>
      </dgm:t>
    </dgm:pt>
    <dgm:pt modelId="{C464F1C7-4BAC-488A-9FFD-23C0FDACCBF0}">
      <dgm:prSet/>
      <dgm:spPr/>
      <dgm:t>
        <a:bodyPr/>
        <a:lstStyle/>
        <a:p>
          <a:r>
            <a:rPr lang="en-US"/>
            <a:t>2. Evaluate basic electronic medical records (EMR) systems used.</a:t>
          </a:r>
        </a:p>
      </dgm:t>
    </dgm:pt>
    <dgm:pt modelId="{25572E1F-3080-4D76-A6FA-12E3C233982B}" type="parTrans" cxnId="{912EFFFC-31E8-4BFB-B4B3-6EF560E929BC}">
      <dgm:prSet/>
      <dgm:spPr/>
      <dgm:t>
        <a:bodyPr/>
        <a:lstStyle/>
        <a:p>
          <a:endParaRPr lang="en-US"/>
        </a:p>
      </dgm:t>
    </dgm:pt>
    <dgm:pt modelId="{4DF822D6-E575-425B-A86C-B5141F1117F4}" type="sibTrans" cxnId="{912EFFFC-31E8-4BFB-B4B3-6EF560E929BC}">
      <dgm:prSet/>
      <dgm:spPr/>
      <dgm:t>
        <a:bodyPr/>
        <a:lstStyle/>
        <a:p>
          <a:endParaRPr lang="en-US"/>
        </a:p>
      </dgm:t>
    </dgm:pt>
    <dgm:pt modelId="{3E51B564-398E-42E1-9E25-D24ABBDEE340}">
      <dgm:prSet/>
      <dgm:spPr/>
      <dgm:t>
        <a:bodyPr/>
        <a:lstStyle/>
        <a:p>
          <a:r>
            <a:rPr lang="en-US" dirty="0"/>
            <a:t>3. Evaluate safe practices for implementing information technology.</a:t>
          </a:r>
        </a:p>
      </dgm:t>
    </dgm:pt>
    <dgm:pt modelId="{FA516B1D-46F2-45A5-B67B-CF7661CDB955}" type="parTrans" cxnId="{30F4360E-0413-4CCC-B987-09B7D6FB8596}">
      <dgm:prSet/>
      <dgm:spPr/>
      <dgm:t>
        <a:bodyPr/>
        <a:lstStyle/>
        <a:p>
          <a:endParaRPr lang="en-US"/>
        </a:p>
      </dgm:t>
    </dgm:pt>
    <dgm:pt modelId="{CB093BBB-D5C6-4A06-A95C-5C50BC1ACCE1}" type="sibTrans" cxnId="{30F4360E-0413-4CCC-B987-09B7D6FB8596}">
      <dgm:prSet/>
      <dgm:spPr/>
      <dgm:t>
        <a:bodyPr/>
        <a:lstStyle/>
        <a:p>
          <a:endParaRPr lang="en-US"/>
        </a:p>
      </dgm:t>
    </dgm:pt>
    <dgm:pt modelId="{82018197-5D6E-4246-B516-D59EC4559D4A}">
      <dgm:prSet/>
      <dgm:spPr/>
      <dgm:t>
        <a:bodyPr/>
        <a:lstStyle/>
        <a:p>
          <a:r>
            <a:rPr lang="en-US"/>
            <a:t>4. Describe best practices in securing protected health information (PHI). </a:t>
          </a:r>
        </a:p>
      </dgm:t>
    </dgm:pt>
    <dgm:pt modelId="{FDAC6081-78CF-4444-B7AB-91C965F1B9AA}" type="parTrans" cxnId="{464B6D2F-6D19-4D5D-B6D8-AE12A294269F}">
      <dgm:prSet/>
      <dgm:spPr/>
      <dgm:t>
        <a:bodyPr/>
        <a:lstStyle/>
        <a:p>
          <a:endParaRPr lang="en-US"/>
        </a:p>
      </dgm:t>
    </dgm:pt>
    <dgm:pt modelId="{731F248D-2008-4015-8119-84CED6FF1477}" type="sibTrans" cxnId="{464B6D2F-6D19-4D5D-B6D8-AE12A294269F}">
      <dgm:prSet/>
      <dgm:spPr/>
      <dgm:t>
        <a:bodyPr/>
        <a:lstStyle/>
        <a:p>
          <a:endParaRPr lang="en-US"/>
        </a:p>
      </dgm:t>
    </dgm:pt>
    <dgm:pt modelId="{AC56E93D-7332-4EFF-A8CD-0E36DDA91581}">
      <dgm:prSet/>
      <dgm:spPr/>
      <dgm:t>
        <a:bodyPr/>
        <a:lstStyle/>
        <a:p>
          <a:r>
            <a:rPr lang="en-US" dirty="0"/>
            <a:t>What is essential knowledge?</a:t>
          </a:r>
        </a:p>
      </dgm:t>
    </dgm:pt>
    <dgm:pt modelId="{B9AC40E4-5FC8-45B2-BA16-EFE935BC4D18}" type="parTrans" cxnId="{C733F48F-7000-4D28-80CD-9354AE36BD3D}">
      <dgm:prSet/>
      <dgm:spPr/>
      <dgm:t>
        <a:bodyPr/>
        <a:lstStyle/>
        <a:p>
          <a:endParaRPr lang="en-US"/>
        </a:p>
      </dgm:t>
    </dgm:pt>
    <dgm:pt modelId="{31DDEF76-526E-4529-A9E3-30DCE7E9451C}" type="sibTrans" cxnId="{C733F48F-7000-4D28-80CD-9354AE36BD3D}">
      <dgm:prSet/>
      <dgm:spPr/>
      <dgm:t>
        <a:bodyPr/>
        <a:lstStyle/>
        <a:p>
          <a:endParaRPr lang="en-US"/>
        </a:p>
      </dgm:t>
    </dgm:pt>
    <dgm:pt modelId="{84D86401-4A53-4DE8-8456-1DECC0382AE7}">
      <dgm:prSet/>
      <dgm:spPr/>
      <dgm:t>
        <a:bodyPr/>
        <a:lstStyle/>
        <a:p>
          <a:r>
            <a:rPr lang="en-US"/>
            <a:t>How will it be assessed?</a:t>
          </a:r>
        </a:p>
      </dgm:t>
    </dgm:pt>
    <dgm:pt modelId="{1EDF2B99-8E93-4F9C-AAFB-BD2281E64BF0}" type="parTrans" cxnId="{8499AAB3-1E89-4078-B00C-16E02A1DC34D}">
      <dgm:prSet/>
      <dgm:spPr/>
      <dgm:t>
        <a:bodyPr/>
        <a:lstStyle/>
        <a:p>
          <a:endParaRPr lang="en-US"/>
        </a:p>
      </dgm:t>
    </dgm:pt>
    <dgm:pt modelId="{9B2ED662-D218-4E97-8F78-6DD1F5132AC3}" type="sibTrans" cxnId="{8499AAB3-1E89-4078-B00C-16E02A1DC34D}">
      <dgm:prSet/>
      <dgm:spPr/>
      <dgm:t>
        <a:bodyPr/>
        <a:lstStyle/>
        <a:p>
          <a:endParaRPr lang="en-US"/>
        </a:p>
      </dgm:t>
    </dgm:pt>
    <dgm:pt modelId="{F7732D3F-D830-45FE-B04B-476EBCFFB3BC}">
      <dgm:prSet/>
      <dgm:spPr/>
      <dgm:t>
        <a:bodyPr/>
        <a:lstStyle/>
        <a:p>
          <a:r>
            <a:rPr lang="en-US"/>
            <a:t>How </a:t>
          </a:r>
          <a:r>
            <a:rPr lang="en-US" dirty="0"/>
            <a:t>will it be taught?</a:t>
          </a:r>
        </a:p>
      </dgm:t>
    </dgm:pt>
    <dgm:pt modelId="{413A25AE-7BFE-4B82-BCA4-44BFFDFCD60D}" type="parTrans" cxnId="{ED39A6B9-6724-41A1-8DCA-58C50CFC44D7}">
      <dgm:prSet/>
      <dgm:spPr/>
    </dgm:pt>
    <dgm:pt modelId="{387FD7E5-8DCD-4CB9-A4C2-32A11DC69FA3}" type="sibTrans" cxnId="{ED39A6B9-6724-41A1-8DCA-58C50CFC44D7}">
      <dgm:prSet/>
      <dgm:spPr/>
    </dgm:pt>
    <dgm:pt modelId="{3AC458BB-2CBE-4058-A295-0B2B96172884}" type="pres">
      <dgm:prSet presAssocID="{2699362D-1332-4314-8D4C-D023080A112D}" presName="linear" presStyleCnt="0">
        <dgm:presLayoutVars>
          <dgm:animLvl val="lvl"/>
          <dgm:resizeHandles val="exact"/>
        </dgm:presLayoutVars>
      </dgm:prSet>
      <dgm:spPr/>
    </dgm:pt>
    <dgm:pt modelId="{7EAB642E-6878-4615-BB08-B6B1A23926A9}" type="pres">
      <dgm:prSet presAssocID="{E2375EB6-0B8A-4F44-A553-DED845D7F47E}" presName="parentText" presStyleLbl="node1" presStyleIdx="0" presStyleCnt="4">
        <dgm:presLayoutVars>
          <dgm:chMax val="0"/>
          <dgm:bulletEnabled val="1"/>
        </dgm:presLayoutVars>
      </dgm:prSet>
      <dgm:spPr/>
    </dgm:pt>
    <dgm:pt modelId="{5EC5AEDF-37EC-401A-93BD-5A80D606D5CB}" type="pres">
      <dgm:prSet presAssocID="{E2375EB6-0B8A-4F44-A553-DED845D7F47E}" presName="childText" presStyleLbl="revTx" presStyleIdx="0" presStyleCnt="1">
        <dgm:presLayoutVars>
          <dgm:bulletEnabled val="1"/>
        </dgm:presLayoutVars>
      </dgm:prSet>
      <dgm:spPr/>
    </dgm:pt>
    <dgm:pt modelId="{C46ED429-9648-415A-85D2-11FEA5E2972C}" type="pres">
      <dgm:prSet presAssocID="{AC56E93D-7332-4EFF-A8CD-0E36DDA91581}" presName="parentText" presStyleLbl="node1" presStyleIdx="1" presStyleCnt="4">
        <dgm:presLayoutVars>
          <dgm:chMax val="0"/>
          <dgm:bulletEnabled val="1"/>
        </dgm:presLayoutVars>
      </dgm:prSet>
      <dgm:spPr/>
    </dgm:pt>
    <dgm:pt modelId="{7C52F831-544B-40AB-B62A-191E3BC29EB6}" type="pres">
      <dgm:prSet presAssocID="{31DDEF76-526E-4529-A9E3-30DCE7E9451C}" presName="spacer" presStyleCnt="0"/>
      <dgm:spPr/>
    </dgm:pt>
    <dgm:pt modelId="{954EDDAA-A2B3-4191-A326-099907CDB918}" type="pres">
      <dgm:prSet presAssocID="{F7732D3F-D830-45FE-B04B-476EBCFFB3BC}" presName="parentText" presStyleLbl="node1" presStyleIdx="2" presStyleCnt="4">
        <dgm:presLayoutVars>
          <dgm:chMax val="0"/>
          <dgm:bulletEnabled val="1"/>
        </dgm:presLayoutVars>
      </dgm:prSet>
      <dgm:spPr/>
    </dgm:pt>
    <dgm:pt modelId="{8C41C84B-08DC-4F1E-A389-5E6A6EE1A6F7}" type="pres">
      <dgm:prSet presAssocID="{387FD7E5-8DCD-4CB9-A4C2-32A11DC69FA3}" presName="spacer" presStyleCnt="0"/>
      <dgm:spPr/>
    </dgm:pt>
    <dgm:pt modelId="{63669FAE-1745-44B8-8512-30C5EE142F13}" type="pres">
      <dgm:prSet presAssocID="{84D86401-4A53-4DE8-8456-1DECC0382AE7}" presName="parentText" presStyleLbl="node1" presStyleIdx="3" presStyleCnt="4">
        <dgm:presLayoutVars>
          <dgm:chMax val="0"/>
          <dgm:bulletEnabled val="1"/>
        </dgm:presLayoutVars>
      </dgm:prSet>
      <dgm:spPr/>
    </dgm:pt>
  </dgm:ptLst>
  <dgm:cxnLst>
    <dgm:cxn modelId="{45FB8609-F0B0-4CCB-AAB4-F1430985A17A}" type="presOf" srcId="{82018197-5D6E-4246-B516-D59EC4559D4A}" destId="{5EC5AEDF-37EC-401A-93BD-5A80D606D5CB}" srcOrd="0" destOrd="3" presId="urn:microsoft.com/office/officeart/2005/8/layout/vList2"/>
    <dgm:cxn modelId="{30F4360E-0413-4CCC-B987-09B7D6FB8596}" srcId="{E2375EB6-0B8A-4F44-A553-DED845D7F47E}" destId="{3E51B564-398E-42E1-9E25-D24ABBDEE340}" srcOrd="2" destOrd="0" parTransId="{FA516B1D-46F2-45A5-B67B-CF7661CDB955}" sibTransId="{CB093BBB-D5C6-4A06-A95C-5C50BC1ACCE1}"/>
    <dgm:cxn modelId="{D468F718-CDED-469F-BF7F-343A3D751D6A}" srcId="{E2375EB6-0B8A-4F44-A553-DED845D7F47E}" destId="{78B8DECE-EC45-4D7A-BAE2-E4397FD08E56}" srcOrd="0" destOrd="0" parTransId="{43A97A1C-CD22-46C0-88B8-927F0A0FCC65}" sibTransId="{6A57A33D-1AC4-4AA4-A748-9D7D3C668965}"/>
    <dgm:cxn modelId="{279F9521-542B-4E69-BCD1-5C471A27B401}" srcId="{2699362D-1332-4314-8D4C-D023080A112D}" destId="{E2375EB6-0B8A-4F44-A553-DED845D7F47E}" srcOrd="0" destOrd="0" parTransId="{5DC2D446-87CC-4F06-A7EA-3359ED28DFF1}" sibTransId="{6D329B53-356D-4B72-9F46-A079F30F6F80}"/>
    <dgm:cxn modelId="{464B6D2F-6D19-4D5D-B6D8-AE12A294269F}" srcId="{E2375EB6-0B8A-4F44-A553-DED845D7F47E}" destId="{82018197-5D6E-4246-B516-D59EC4559D4A}" srcOrd="3" destOrd="0" parTransId="{FDAC6081-78CF-4444-B7AB-91C965F1B9AA}" sibTransId="{731F248D-2008-4015-8119-84CED6FF1477}"/>
    <dgm:cxn modelId="{30C70940-BB09-4A11-A9FF-3EAA226C2455}" type="presOf" srcId="{F7732D3F-D830-45FE-B04B-476EBCFFB3BC}" destId="{954EDDAA-A2B3-4191-A326-099907CDB918}" srcOrd="0" destOrd="0" presId="urn:microsoft.com/office/officeart/2005/8/layout/vList2"/>
    <dgm:cxn modelId="{FF39E464-DB2F-4B44-AAA4-6C397E476DF9}" type="presOf" srcId="{C464F1C7-4BAC-488A-9FFD-23C0FDACCBF0}" destId="{5EC5AEDF-37EC-401A-93BD-5A80D606D5CB}" srcOrd="0" destOrd="1" presId="urn:microsoft.com/office/officeart/2005/8/layout/vList2"/>
    <dgm:cxn modelId="{F98C4E4C-DCE2-4E67-9DA7-B881965E6C4B}" type="presOf" srcId="{78B8DECE-EC45-4D7A-BAE2-E4397FD08E56}" destId="{5EC5AEDF-37EC-401A-93BD-5A80D606D5CB}" srcOrd="0" destOrd="0" presId="urn:microsoft.com/office/officeart/2005/8/layout/vList2"/>
    <dgm:cxn modelId="{C733F48F-7000-4D28-80CD-9354AE36BD3D}" srcId="{2699362D-1332-4314-8D4C-D023080A112D}" destId="{AC56E93D-7332-4EFF-A8CD-0E36DDA91581}" srcOrd="1" destOrd="0" parTransId="{B9AC40E4-5FC8-45B2-BA16-EFE935BC4D18}" sibTransId="{31DDEF76-526E-4529-A9E3-30DCE7E9451C}"/>
    <dgm:cxn modelId="{4AFC9DA6-FFEB-4AE6-A702-2943BDC29C65}" type="presOf" srcId="{3E51B564-398E-42E1-9E25-D24ABBDEE340}" destId="{5EC5AEDF-37EC-401A-93BD-5A80D606D5CB}" srcOrd="0" destOrd="2" presId="urn:microsoft.com/office/officeart/2005/8/layout/vList2"/>
    <dgm:cxn modelId="{8499AAB3-1E89-4078-B00C-16E02A1DC34D}" srcId="{2699362D-1332-4314-8D4C-D023080A112D}" destId="{84D86401-4A53-4DE8-8456-1DECC0382AE7}" srcOrd="3" destOrd="0" parTransId="{1EDF2B99-8E93-4F9C-AAFB-BD2281E64BF0}" sibTransId="{9B2ED662-D218-4E97-8F78-6DD1F5132AC3}"/>
    <dgm:cxn modelId="{ED39A6B9-6724-41A1-8DCA-58C50CFC44D7}" srcId="{2699362D-1332-4314-8D4C-D023080A112D}" destId="{F7732D3F-D830-45FE-B04B-476EBCFFB3BC}" srcOrd="2" destOrd="0" parTransId="{413A25AE-7BFE-4B82-BCA4-44BFFDFCD60D}" sibTransId="{387FD7E5-8DCD-4CB9-A4C2-32A11DC69FA3}"/>
    <dgm:cxn modelId="{7CC8D1E7-E36C-4F38-BFCD-CF54A2F275D5}" type="presOf" srcId="{2699362D-1332-4314-8D4C-D023080A112D}" destId="{3AC458BB-2CBE-4058-A295-0B2B96172884}" srcOrd="0" destOrd="0" presId="urn:microsoft.com/office/officeart/2005/8/layout/vList2"/>
    <dgm:cxn modelId="{7F3C27EF-117C-44D1-B692-80627CFBF9D7}" type="presOf" srcId="{E2375EB6-0B8A-4F44-A553-DED845D7F47E}" destId="{7EAB642E-6878-4615-BB08-B6B1A23926A9}" srcOrd="0" destOrd="0" presId="urn:microsoft.com/office/officeart/2005/8/layout/vList2"/>
    <dgm:cxn modelId="{649B17F9-AA08-417D-9654-03D23BC31ADD}" type="presOf" srcId="{AC56E93D-7332-4EFF-A8CD-0E36DDA91581}" destId="{C46ED429-9648-415A-85D2-11FEA5E2972C}" srcOrd="0" destOrd="0" presId="urn:microsoft.com/office/officeart/2005/8/layout/vList2"/>
    <dgm:cxn modelId="{B38A2EF9-8CE0-4A64-A5DD-8C7CE19EF5C4}" type="presOf" srcId="{84D86401-4A53-4DE8-8456-1DECC0382AE7}" destId="{63669FAE-1745-44B8-8512-30C5EE142F13}" srcOrd="0" destOrd="0" presId="urn:microsoft.com/office/officeart/2005/8/layout/vList2"/>
    <dgm:cxn modelId="{912EFFFC-31E8-4BFB-B4B3-6EF560E929BC}" srcId="{E2375EB6-0B8A-4F44-A553-DED845D7F47E}" destId="{C464F1C7-4BAC-488A-9FFD-23C0FDACCBF0}" srcOrd="1" destOrd="0" parTransId="{25572E1F-3080-4D76-A6FA-12E3C233982B}" sibTransId="{4DF822D6-E575-425B-A86C-B5141F1117F4}"/>
    <dgm:cxn modelId="{7C1087D5-0FD6-4DC7-9329-865A7C419C3E}" type="presParOf" srcId="{3AC458BB-2CBE-4058-A295-0B2B96172884}" destId="{7EAB642E-6878-4615-BB08-B6B1A23926A9}" srcOrd="0" destOrd="0" presId="urn:microsoft.com/office/officeart/2005/8/layout/vList2"/>
    <dgm:cxn modelId="{4208769D-6098-4AC2-95B3-57B1D05B95CA}" type="presParOf" srcId="{3AC458BB-2CBE-4058-A295-0B2B96172884}" destId="{5EC5AEDF-37EC-401A-93BD-5A80D606D5CB}" srcOrd="1" destOrd="0" presId="urn:microsoft.com/office/officeart/2005/8/layout/vList2"/>
    <dgm:cxn modelId="{850A0046-1FD8-44A6-BD21-6C96195EB1CF}" type="presParOf" srcId="{3AC458BB-2CBE-4058-A295-0B2B96172884}" destId="{C46ED429-9648-415A-85D2-11FEA5E2972C}" srcOrd="2" destOrd="0" presId="urn:microsoft.com/office/officeart/2005/8/layout/vList2"/>
    <dgm:cxn modelId="{6BF120A2-227E-4EFB-B4FE-D64F85448EE5}" type="presParOf" srcId="{3AC458BB-2CBE-4058-A295-0B2B96172884}" destId="{7C52F831-544B-40AB-B62A-191E3BC29EB6}" srcOrd="3" destOrd="0" presId="urn:microsoft.com/office/officeart/2005/8/layout/vList2"/>
    <dgm:cxn modelId="{5C8C36A0-F9AB-4227-9E60-CB6C0962D489}" type="presParOf" srcId="{3AC458BB-2CBE-4058-A295-0B2B96172884}" destId="{954EDDAA-A2B3-4191-A326-099907CDB918}" srcOrd="4" destOrd="0" presId="urn:microsoft.com/office/officeart/2005/8/layout/vList2"/>
    <dgm:cxn modelId="{48C2C42A-A3FA-4B9F-A17B-3FA35FE1D4E6}" type="presParOf" srcId="{3AC458BB-2CBE-4058-A295-0B2B96172884}" destId="{8C41C84B-08DC-4F1E-A389-5E6A6EE1A6F7}" srcOrd="5" destOrd="0" presId="urn:microsoft.com/office/officeart/2005/8/layout/vList2"/>
    <dgm:cxn modelId="{5C570A81-0B50-454C-9FAA-971E0431462B}" type="presParOf" srcId="{3AC458BB-2CBE-4058-A295-0B2B96172884}" destId="{63669FAE-1745-44B8-8512-30C5EE142F1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600BA8-2D7F-4A05-BC88-27778B36F54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95C85BB-24D4-4843-8CBD-AAC1CBBA87E4}">
      <dgm:prSet/>
      <dgm:spPr/>
      <dgm:t>
        <a:bodyPr/>
        <a:lstStyle/>
        <a:p>
          <a:r>
            <a:rPr lang="en-US" b="0" i="0" baseline="0"/>
            <a:t>Didactic:</a:t>
          </a:r>
          <a:endParaRPr lang="en-US"/>
        </a:p>
      </dgm:t>
    </dgm:pt>
    <dgm:pt modelId="{214B05EE-13C4-4C38-8EF0-3BDD42287372}" type="parTrans" cxnId="{8C176DC1-9C51-41AF-9FDC-73F742EE450D}">
      <dgm:prSet/>
      <dgm:spPr/>
      <dgm:t>
        <a:bodyPr/>
        <a:lstStyle/>
        <a:p>
          <a:endParaRPr lang="en-US"/>
        </a:p>
      </dgm:t>
    </dgm:pt>
    <dgm:pt modelId="{B2E0558F-6FE2-425C-A074-3D26510281A0}" type="sibTrans" cxnId="{8C176DC1-9C51-41AF-9FDC-73F742EE450D}">
      <dgm:prSet/>
      <dgm:spPr/>
      <dgm:t>
        <a:bodyPr/>
        <a:lstStyle/>
        <a:p>
          <a:endParaRPr lang="en-US"/>
        </a:p>
      </dgm:t>
    </dgm:pt>
    <dgm:pt modelId="{767A21AA-1767-4696-9433-ECE581EF6C28}">
      <dgm:prSet/>
      <dgm:spPr/>
      <dgm:t>
        <a:bodyPr/>
        <a:lstStyle/>
        <a:p>
          <a:r>
            <a:rPr lang="en-US" b="0" i="0" baseline="0"/>
            <a:t>1. Describe the biophysics of lasers.</a:t>
          </a:r>
          <a:endParaRPr lang="en-US"/>
        </a:p>
      </dgm:t>
    </dgm:pt>
    <dgm:pt modelId="{48F36139-DE26-44A3-98AC-3A58E81E1264}" type="parTrans" cxnId="{8B842704-AC0B-43DE-97F5-40426E05BEFB}">
      <dgm:prSet/>
      <dgm:spPr/>
      <dgm:t>
        <a:bodyPr/>
        <a:lstStyle/>
        <a:p>
          <a:endParaRPr lang="en-US"/>
        </a:p>
      </dgm:t>
    </dgm:pt>
    <dgm:pt modelId="{3E5A0C45-FE74-4F3E-B286-5B57269BE92B}" type="sibTrans" cxnId="{8B842704-AC0B-43DE-97F5-40426E05BEFB}">
      <dgm:prSet/>
      <dgm:spPr/>
      <dgm:t>
        <a:bodyPr/>
        <a:lstStyle/>
        <a:p>
          <a:endParaRPr lang="en-US"/>
        </a:p>
      </dgm:t>
    </dgm:pt>
    <dgm:pt modelId="{3D4D4752-2FCD-4535-B608-2842B91A8D42}">
      <dgm:prSet/>
      <dgm:spPr/>
      <dgm:t>
        <a:bodyPr/>
        <a:lstStyle/>
        <a:p>
          <a:r>
            <a:rPr lang="en-US" b="0" i="0" baseline="0"/>
            <a:t>2. Discuss the advantages of using lasers.</a:t>
          </a:r>
          <a:endParaRPr lang="en-US"/>
        </a:p>
      </dgm:t>
    </dgm:pt>
    <dgm:pt modelId="{3B1A127E-AAE6-4C84-A039-07E55BC3C884}" type="parTrans" cxnId="{66F0F19F-8709-4886-98EF-E83FAC3430B1}">
      <dgm:prSet/>
      <dgm:spPr/>
      <dgm:t>
        <a:bodyPr/>
        <a:lstStyle/>
        <a:p>
          <a:endParaRPr lang="en-US"/>
        </a:p>
      </dgm:t>
    </dgm:pt>
    <dgm:pt modelId="{F3751246-6AB5-43E0-9973-D7BF36B127FC}" type="sibTrans" cxnId="{66F0F19F-8709-4886-98EF-E83FAC3430B1}">
      <dgm:prSet/>
      <dgm:spPr/>
      <dgm:t>
        <a:bodyPr/>
        <a:lstStyle/>
        <a:p>
          <a:endParaRPr lang="en-US"/>
        </a:p>
      </dgm:t>
    </dgm:pt>
    <dgm:pt modelId="{386F34E0-66F2-4BD7-914D-BCBEEF417E52}">
      <dgm:prSet/>
      <dgm:spPr/>
      <dgm:t>
        <a:bodyPr/>
        <a:lstStyle/>
        <a:p>
          <a:r>
            <a:rPr lang="en-US" b="0" i="0" baseline="0"/>
            <a:t>3. Describe the types of lasers.</a:t>
          </a:r>
          <a:endParaRPr lang="en-US"/>
        </a:p>
      </dgm:t>
    </dgm:pt>
    <dgm:pt modelId="{EE09557B-55D1-43CB-9FA6-223E8324C4E5}" type="parTrans" cxnId="{88CA5BD7-6293-49D1-9FFC-6BABFAB7BF33}">
      <dgm:prSet/>
      <dgm:spPr/>
      <dgm:t>
        <a:bodyPr/>
        <a:lstStyle/>
        <a:p>
          <a:endParaRPr lang="en-US"/>
        </a:p>
      </dgm:t>
    </dgm:pt>
    <dgm:pt modelId="{00DEE3A2-E91A-4B94-BF3C-188888AB6CC5}" type="sibTrans" cxnId="{88CA5BD7-6293-49D1-9FFC-6BABFAB7BF33}">
      <dgm:prSet/>
      <dgm:spPr/>
      <dgm:t>
        <a:bodyPr/>
        <a:lstStyle/>
        <a:p>
          <a:endParaRPr lang="en-US"/>
        </a:p>
      </dgm:t>
    </dgm:pt>
    <dgm:pt modelId="{0DE12B99-BCC6-4738-9427-A7D6802634AC}">
      <dgm:prSet/>
      <dgm:spPr/>
      <dgm:t>
        <a:bodyPr/>
        <a:lstStyle/>
        <a:p>
          <a:r>
            <a:rPr lang="en-US" b="0" i="0" baseline="0"/>
            <a:t>4. Describe the specific applications of each type of laser.</a:t>
          </a:r>
          <a:endParaRPr lang="en-US"/>
        </a:p>
      </dgm:t>
    </dgm:pt>
    <dgm:pt modelId="{FF3EE665-26FB-42FF-98B7-714071DDB919}" type="parTrans" cxnId="{6AE50149-29D5-4D24-966C-4FFB7818857A}">
      <dgm:prSet/>
      <dgm:spPr/>
      <dgm:t>
        <a:bodyPr/>
        <a:lstStyle/>
        <a:p>
          <a:endParaRPr lang="en-US"/>
        </a:p>
      </dgm:t>
    </dgm:pt>
    <dgm:pt modelId="{BD9372FD-956A-45BB-A1EB-B09B506A3173}" type="sibTrans" cxnId="{6AE50149-29D5-4D24-966C-4FFB7818857A}">
      <dgm:prSet/>
      <dgm:spPr/>
      <dgm:t>
        <a:bodyPr/>
        <a:lstStyle/>
        <a:p>
          <a:endParaRPr lang="en-US"/>
        </a:p>
      </dgm:t>
    </dgm:pt>
    <dgm:pt modelId="{8317A6D8-8489-4314-8E26-BBA64931E994}">
      <dgm:prSet/>
      <dgm:spPr/>
      <dgm:t>
        <a:bodyPr/>
        <a:lstStyle/>
        <a:p>
          <a:r>
            <a:rPr lang="en-US" b="0" i="0" baseline="0"/>
            <a:t>Skill Applications:</a:t>
          </a:r>
          <a:endParaRPr lang="en-US"/>
        </a:p>
      </dgm:t>
    </dgm:pt>
    <dgm:pt modelId="{BE4CD513-2361-40F5-BAE0-FC3E90A2A7B4}" type="parTrans" cxnId="{719024DF-530E-45F7-8E7B-BC87DB9727B7}">
      <dgm:prSet/>
      <dgm:spPr/>
      <dgm:t>
        <a:bodyPr/>
        <a:lstStyle/>
        <a:p>
          <a:endParaRPr lang="en-US"/>
        </a:p>
      </dgm:t>
    </dgm:pt>
    <dgm:pt modelId="{14E83BE4-0D22-4232-A47E-A2E82465B7E5}" type="sibTrans" cxnId="{719024DF-530E-45F7-8E7B-BC87DB9727B7}">
      <dgm:prSet/>
      <dgm:spPr/>
      <dgm:t>
        <a:bodyPr/>
        <a:lstStyle/>
        <a:p>
          <a:endParaRPr lang="en-US"/>
        </a:p>
      </dgm:t>
    </dgm:pt>
    <dgm:pt modelId="{75594365-6D82-4995-BB73-BC3B46915BD6}">
      <dgm:prSet/>
      <dgm:spPr/>
      <dgm:t>
        <a:bodyPr/>
        <a:lstStyle/>
        <a:p>
          <a:r>
            <a:rPr lang="en-US"/>
            <a:t>1. Demonstrate proper care and handling of surgical lasers.</a:t>
          </a:r>
        </a:p>
      </dgm:t>
    </dgm:pt>
    <dgm:pt modelId="{ADF4AF79-EE83-4A3B-BF87-3F944A0BAE2E}" type="parTrans" cxnId="{84FC428F-E523-4C6A-B12B-86A59711ABAA}">
      <dgm:prSet/>
      <dgm:spPr/>
      <dgm:t>
        <a:bodyPr/>
        <a:lstStyle/>
        <a:p>
          <a:endParaRPr lang="en-US"/>
        </a:p>
      </dgm:t>
    </dgm:pt>
    <dgm:pt modelId="{0D1923C0-A3B1-41DA-9EDD-6EC32B76B118}" type="sibTrans" cxnId="{84FC428F-E523-4C6A-B12B-86A59711ABAA}">
      <dgm:prSet/>
      <dgm:spPr/>
      <dgm:t>
        <a:bodyPr/>
        <a:lstStyle/>
        <a:p>
          <a:endParaRPr lang="en-US"/>
        </a:p>
      </dgm:t>
    </dgm:pt>
    <dgm:pt modelId="{38535572-E0CF-43CE-9C2B-042330DA846F}">
      <dgm:prSet/>
      <dgm:spPr/>
      <dgm:t>
        <a:bodyPr/>
        <a:lstStyle/>
        <a:p>
          <a:r>
            <a:rPr lang="en-US"/>
            <a:t>2. Demonstrate patient and healthcare provider safety in relationship to lasers in a surgical setting. </a:t>
          </a:r>
        </a:p>
      </dgm:t>
    </dgm:pt>
    <dgm:pt modelId="{3395BCBE-DCF6-494B-9CD1-555ACC49C28B}" type="parTrans" cxnId="{7AA9CDE0-69FC-478E-87BC-655766CA5B71}">
      <dgm:prSet/>
      <dgm:spPr/>
      <dgm:t>
        <a:bodyPr/>
        <a:lstStyle/>
        <a:p>
          <a:endParaRPr lang="en-US"/>
        </a:p>
      </dgm:t>
    </dgm:pt>
    <dgm:pt modelId="{7B2E4E3D-BE52-4BD1-8599-FF62CFB3260E}" type="sibTrans" cxnId="{7AA9CDE0-69FC-478E-87BC-655766CA5B71}">
      <dgm:prSet/>
      <dgm:spPr/>
      <dgm:t>
        <a:bodyPr/>
        <a:lstStyle/>
        <a:p>
          <a:endParaRPr lang="en-US"/>
        </a:p>
      </dgm:t>
    </dgm:pt>
    <dgm:pt modelId="{A2F16978-D413-4A94-B5A9-F3328F985568}">
      <dgm:prSet/>
      <dgm:spPr/>
      <dgm:t>
        <a:bodyPr/>
        <a:lstStyle/>
        <a:p>
          <a:r>
            <a:rPr lang="en-US" dirty="0"/>
            <a:t>How will it be taught?</a:t>
          </a:r>
        </a:p>
      </dgm:t>
    </dgm:pt>
    <dgm:pt modelId="{B76F6EEC-D4F7-4438-91C5-24B9C7F08A78}" type="parTrans" cxnId="{B74DD32A-4851-4BCE-8FD1-39C9C07568FA}">
      <dgm:prSet/>
      <dgm:spPr/>
      <dgm:t>
        <a:bodyPr/>
        <a:lstStyle/>
        <a:p>
          <a:endParaRPr lang="en-US"/>
        </a:p>
      </dgm:t>
    </dgm:pt>
    <dgm:pt modelId="{77F9938C-D6C7-4AD5-8123-F5FC9ECED4AF}" type="sibTrans" cxnId="{B74DD32A-4851-4BCE-8FD1-39C9C07568FA}">
      <dgm:prSet/>
      <dgm:spPr/>
      <dgm:t>
        <a:bodyPr/>
        <a:lstStyle/>
        <a:p>
          <a:endParaRPr lang="en-US"/>
        </a:p>
      </dgm:t>
    </dgm:pt>
    <dgm:pt modelId="{E9EC21F8-943B-4972-80FC-2D4B683D7B44}">
      <dgm:prSet/>
      <dgm:spPr/>
      <dgm:t>
        <a:bodyPr/>
        <a:lstStyle/>
        <a:p>
          <a:r>
            <a:rPr lang="en-US"/>
            <a:t>How will it be assessed?</a:t>
          </a:r>
        </a:p>
      </dgm:t>
    </dgm:pt>
    <dgm:pt modelId="{35792C93-AD65-4138-8173-31E0A5B2F298}" type="parTrans" cxnId="{C83AF649-D392-4410-8709-AC60483752EB}">
      <dgm:prSet/>
      <dgm:spPr/>
      <dgm:t>
        <a:bodyPr/>
        <a:lstStyle/>
        <a:p>
          <a:endParaRPr lang="en-US"/>
        </a:p>
      </dgm:t>
    </dgm:pt>
    <dgm:pt modelId="{424720A8-A06A-4BB1-8059-3D5B66D745ED}" type="sibTrans" cxnId="{C83AF649-D392-4410-8709-AC60483752EB}">
      <dgm:prSet/>
      <dgm:spPr/>
      <dgm:t>
        <a:bodyPr/>
        <a:lstStyle/>
        <a:p>
          <a:endParaRPr lang="en-US"/>
        </a:p>
      </dgm:t>
    </dgm:pt>
    <dgm:pt modelId="{FFE379DA-04D9-4A39-8A40-26ABC338F267}">
      <dgm:prSet/>
      <dgm:spPr/>
      <dgm:t>
        <a:bodyPr/>
        <a:lstStyle/>
        <a:p>
          <a:r>
            <a:rPr lang="en-US" dirty="0"/>
            <a:t>What is essential knowledge?</a:t>
          </a:r>
        </a:p>
      </dgm:t>
    </dgm:pt>
    <dgm:pt modelId="{68FE5BB0-C0BF-4D76-ADC9-6F221CED074A}" type="parTrans" cxnId="{9AA9D8A7-CB42-4946-A7F5-D600D4C42EDC}">
      <dgm:prSet/>
      <dgm:spPr/>
    </dgm:pt>
    <dgm:pt modelId="{838BDCC9-6EDF-4FAD-84C5-76F10AAC19CB}" type="sibTrans" cxnId="{9AA9D8A7-CB42-4946-A7F5-D600D4C42EDC}">
      <dgm:prSet/>
      <dgm:spPr/>
    </dgm:pt>
    <dgm:pt modelId="{3934E3A5-223F-4B0A-A86A-67D461F389F9}" type="pres">
      <dgm:prSet presAssocID="{A6600BA8-2D7F-4A05-BC88-27778B36F54C}" presName="linear" presStyleCnt="0">
        <dgm:presLayoutVars>
          <dgm:animLvl val="lvl"/>
          <dgm:resizeHandles val="exact"/>
        </dgm:presLayoutVars>
      </dgm:prSet>
      <dgm:spPr/>
    </dgm:pt>
    <dgm:pt modelId="{D1D2E3F0-F6E7-4AF6-B1FE-EFA6B474A8BF}" type="pres">
      <dgm:prSet presAssocID="{E95C85BB-24D4-4843-8CBD-AAC1CBBA87E4}" presName="parentText" presStyleLbl="node1" presStyleIdx="0" presStyleCnt="5">
        <dgm:presLayoutVars>
          <dgm:chMax val="0"/>
          <dgm:bulletEnabled val="1"/>
        </dgm:presLayoutVars>
      </dgm:prSet>
      <dgm:spPr/>
    </dgm:pt>
    <dgm:pt modelId="{1EAA9712-0ACD-43CB-8A5C-C28B67210964}" type="pres">
      <dgm:prSet presAssocID="{E95C85BB-24D4-4843-8CBD-AAC1CBBA87E4}" presName="childText" presStyleLbl="revTx" presStyleIdx="0" presStyleCnt="2">
        <dgm:presLayoutVars>
          <dgm:bulletEnabled val="1"/>
        </dgm:presLayoutVars>
      </dgm:prSet>
      <dgm:spPr/>
    </dgm:pt>
    <dgm:pt modelId="{259176A1-4598-4F53-88F2-845E2D26B25E}" type="pres">
      <dgm:prSet presAssocID="{8317A6D8-8489-4314-8E26-BBA64931E994}" presName="parentText" presStyleLbl="node1" presStyleIdx="1" presStyleCnt="5">
        <dgm:presLayoutVars>
          <dgm:chMax val="0"/>
          <dgm:bulletEnabled val="1"/>
        </dgm:presLayoutVars>
      </dgm:prSet>
      <dgm:spPr/>
    </dgm:pt>
    <dgm:pt modelId="{F69D9F6F-00B8-4F2C-A056-76BB10CFF754}" type="pres">
      <dgm:prSet presAssocID="{8317A6D8-8489-4314-8E26-BBA64931E994}" presName="childText" presStyleLbl="revTx" presStyleIdx="1" presStyleCnt="2">
        <dgm:presLayoutVars>
          <dgm:bulletEnabled val="1"/>
        </dgm:presLayoutVars>
      </dgm:prSet>
      <dgm:spPr/>
    </dgm:pt>
    <dgm:pt modelId="{376474D1-E327-4A12-8B01-194BFCA445B9}" type="pres">
      <dgm:prSet presAssocID="{FFE379DA-04D9-4A39-8A40-26ABC338F267}" presName="parentText" presStyleLbl="node1" presStyleIdx="2" presStyleCnt="5">
        <dgm:presLayoutVars>
          <dgm:chMax val="0"/>
          <dgm:bulletEnabled val="1"/>
        </dgm:presLayoutVars>
      </dgm:prSet>
      <dgm:spPr/>
    </dgm:pt>
    <dgm:pt modelId="{0328F7F3-AF75-4E6A-B076-9924370F0C02}" type="pres">
      <dgm:prSet presAssocID="{838BDCC9-6EDF-4FAD-84C5-76F10AAC19CB}" presName="spacer" presStyleCnt="0"/>
      <dgm:spPr/>
    </dgm:pt>
    <dgm:pt modelId="{C7C230BE-4F69-4CAD-BDD9-87DDD22D26F2}" type="pres">
      <dgm:prSet presAssocID="{A2F16978-D413-4A94-B5A9-F3328F985568}" presName="parentText" presStyleLbl="node1" presStyleIdx="3" presStyleCnt="5">
        <dgm:presLayoutVars>
          <dgm:chMax val="0"/>
          <dgm:bulletEnabled val="1"/>
        </dgm:presLayoutVars>
      </dgm:prSet>
      <dgm:spPr/>
    </dgm:pt>
    <dgm:pt modelId="{DF9EBCF0-8688-4E7F-BCD7-467CFC3D70B3}" type="pres">
      <dgm:prSet presAssocID="{77F9938C-D6C7-4AD5-8123-F5FC9ECED4AF}" presName="spacer" presStyleCnt="0"/>
      <dgm:spPr/>
    </dgm:pt>
    <dgm:pt modelId="{CB38A1DA-ED9A-419D-8BB0-2B93B368293D}" type="pres">
      <dgm:prSet presAssocID="{E9EC21F8-943B-4972-80FC-2D4B683D7B44}" presName="parentText" presStyleLbl="node1" presStyleIdx="4" presStyleCnt="5">
        <dgm:presLayoutVars>
          <dgm:chMax val="0"/>
          <dgm:bulletEnabled val="1"/>
        </dgm:presLayoutVars>
      </dgm:prSet>
      <dgm:spPr/>
    </dgm:pt>
  </dgm:ptLst>
  <dgm:cxnLst>
    <dgm:cxn modelId="{8B842704-AC0B-43DE-97F5-40426E05BEFB}" srcId="{E95C85BB-24D4-4843-8CBD-AAC1CBBA87E4}" destId="{767A21AA-1767-4696-9433-ECE581EF6C28}" srcOrd="0" destOrd="0" parTransId="{48F36139-DE26-44A3-98AC-3A58E81E1264}" sibTransId="{3E5A0C45-FE74-4F3E-B286-5B57269BE92B}"/>
    <dgm:cxn modelId="{A25D920A-557F-4A3E-A5BD-55B2980474EC}" type="presOf" srcId="{75594365-6D82-4995-BB73-BC3B46915BD6}" destId="{F69D9F6F-00B8-4F2C-A056-76BB10CFF754}" srcOrd="0" destOrd="0" presId="urn:microsoft.com/office/officeart/2005/8/layout/vList2"/>
    <dgm:cxn modelId="{0DCCD020-5CEF-4193-9B16-2134DB0AFF95}" type="presOf" srcId="{3D4D4752-2FCD-4535-B608-2842B91A8D42}" destId="{1EAA9712-0ACD-43CB-8A5C-C28B67210964}" srcOrd="0" destOrd="1" presId="urn:microsoft.com/office/officeart/2005/8/layout/vList2"/>
    <dgm:cxn modelId="{B74DD32A-4851-4BCE-8FD1-39C9C07568FA}" srcId="{A6600BA8-2D7F-4A05-BC88-27778B36F54C}" destId="{A2F16978-D413-4A94-B5A9-F3328F985568}" srcOrd="3" destOrd="0" parTransId="{B76F6EEC-D4F7-4438-91C5-24B9C7F08A78}" sibTransId="{77F9938C-D6C7-4AD5-8123-F5FC9ECED4AF}"/>
    <dgm:cxn modelId="{44926460-EEDD-4965-B2AA-CBEEDA717AC6}" type="presOf" srcId="{38535572-E0CF-43CE-9C2B-042330DA846F}" destId="{F69D9F6F-00B8-4F2C-A056-76BB10CFF754}" srcOrd="0" destOrd="1" presId="urn:microsoft.com/office/officeart/2005/8/layout/vList2"/>
    <dgm:cxn modelId="{3C795043-9017-47D8-9825-0C1FD0930929}" type="presOf" srcId="{386F34E0-66F2-4BD7-914D-BCBEEF417E52}" destId="{1EAA9712-0ACD-43CB-8A5C-C28B67210964}" srcOrd="0" destOrd="2" presId="urn:microsoft.com/office/officeart/2005/8/layout/vList2"/>
    <dgm:cxn modelId="{5E88B664-1BE6-4633-8D96-3614E5350064}" type="presOf" srcId="{FFE379DA-04D9-4A39-8A40-26ABC338F267}" destId="{376474D1-E327-4A12-8B01-194BFCA445B9}" srcOrd="0" destOrd="0" presId="urn:microsoft.com/office/officeart/2005/8/layout/vList2"/>
    <dgm:cxn modelId="{6AE50149-29D5-4D24-966C-4FFB7818857A}" srcId="{E95C85BB-24D4-4843-8CBD-AAC1CBBA87E4}" destId="{0DE12B99-BCC6-4738-9427-A7D6802634AC}" srcOrd="3" destOrd="0" parTransId="{FF3EE665-26FB-42FF-98B7-714071DDB919}" sibTransId="{BD9372FD-956A-45BB-A1EB-B09B506A3173}"/>
    <dgm:cxn modelId="{C83AF649-D392-4410-8709-AC60483752EB}" srcId="{A6600BA8-2D7F-4A05-BC88-27778B36F54C}" destId="{E9EC21F8-943B-4972-80FC-2D4B683D7B44}" srcOrd="4" destOrd="0" parTransId="{35792C93-AD65-4138-8173-31E0A5B2F298}" sibTransId="{424720A8-A06A-4BB1-8059-3D5B66D745ED}"/>
    <dgm:cxn modelId="{E215CB71-58F6-448B-9EFE-A98D6F33E136}" type="presOf" srcId="{A6600BA8-2D7F-4A05-BC88-27778B36F54C}" destId="{3934E3A5-223F-4B0A-A86A-67D461F389F9}" srcOrd="0" destOrd="0" presId="urn:microsoft.com/office/officeart/2005/8/layout/vList2"/>
    <dgm:cxn modelId="{DBC5F47E-2B23-4253-BD74-32BC1A5DC907}" type="presOf" srcId="{0DE12B99-BCC6-4738-9427-A7D6802634AC}" destId="{1EAA9712-0ACD-43CB-8A5C-C28B67210964}" srcOrd="0" destOrd="3" presId="urn:microsoft.com/office/officeart/2005/8/layout/vList2"/>
    <dgm:cxn modelId="{782A058E-7C67-4DA9-8E93-B11A4D7C6CEF}" type="presOf" srcId="{E9EC21F8-943B-4972-80FC-2D4B683D7B44}" destId="{CB38A1DA-ED9A-419D-8BB0-2B93B368293D}" srcOrd="0" destOrd="0" presId="urn:microsoft.com/office/officeart/2005/8/layout/vList2"/>
    <dgm:cxn modelId="{84FC428F-E523-4C6A-B12B-86A59711ABAA}" srcId="{8317A6D8-8489-4314-8E26-BBA64931E994}" destId="{75594365-6D82-4995-BB73-BC3B46915BD6}" srcOrd="0" destOrd="0" parTransId="{ADF4AF79-EE83-4A3B-BF87-3F944A0BAE2E}" sibTransId="{0D1923C0-A3B1-41DA-9EDD-6EC32B76B118}"/>
    <dgm:cxn modelId="{AB3C589A-5315-4D0F-8461-E97D5A358EC6}" type="presOf" srcId="{767A21AA-1767-4696-9433-ECE581EF6C28}" destId="{1EAA9712-0ACD-43CB-8A5C-C28B67210964}" srcOrd="0" destOrd="0" presId="urn:microsoft.com/office/officeart/2005/8/layout/vList2"/>
    <dgm:cxn modelId="{B037C19E-6310-4961-8086-C1F335E0E51E}" type="presOf" srcId="{E95C85BB-24D4-4843-8CBD-AAC1CBBA87E4}" destId="{D1D2E3F0-F6E7-4AF6-B1FE-EFA6B474A8BF}" srcOrd="0" destOrd="0" presId="urn:microsoft.com/office/officeart/2005/8/layout/vList2"/>
    <dgm:cxn modelId="{66F0F19F-8709-4886-98EF-E83FAC3430B1}" srcId="{E95C85BB-24D4-4843-8CBD-AAC1CBBA87E4}" destId="{3D4D4752-2FCD-4535-B608-2842B91A8D42}" srcOrd="1" destOrd="0" parTransId="{3B1A127E-AAE6-4C84-A039-07E55BC3C884}" sibTransId="{F3751246-6AB5-43E0-9973-D7BF36B127FC}"/>
    <dgm:cxn modelId="{9AA9D8A7-CB42-4946-A7F5-D600D4C42EDC}" srcId="{A6600BA8-2D7F-4A05-BC88-27778B36F54C}" destId="{FFE379DA-04D9-4A39-8A40-26ABC338F267}" srcOrd="2" destOrd="0" parTransId="{68FE5BB0-C0BF-4D76-ADC9-6F221CED074A}" sibTransId="{838BDCC9-6EDF-4FAD-84C5-76F10AAC19CB}"/>
    <dgm:cxn modelId="{8C176DC1-9C51-41AF-9FDC-73F742EE450D}" srcId="{A6600BA8-2D7F-4A05-BC88-27778B36F54C}" destId="{E95C85BB-24D4-4843-8CBD-AAC1CBBA87E4}" srcOrd="0" destOrd="0" parTransId="{214B05EE-13C4-4C38-8EF0-3BDD42287372}" sibTransId="{B2E0558F-6FE2-425C-A074-3D26510281A0}"/>
    <dgm:cxn modelId="{89E98CC1-18F8-4CF2-A5BB-D5FBBD734FC1}" type="presOf" srcId="{8317A6D8-8489-4314-8E26-BBA64931E994}" destId="{259176A1-4598-4F53-88F2-845E2D26B25E}" srcOrd="0" destOrd="0" presId="urn:microsoft.com/office/officeart/2005/8/layout/vList2"/>
    <dgm:cxn modelId="{72D736CC-AD46-4F5F-AD5E-E7D49AA39212}" type="presOf" srcId="{A2F16978-D413-4A94-B5A9-F3328F985568}" destId="{C7C230BE-4F69-4CAD-BDD9-87DDD22D26F2}" srcOrd="0" destOrd="0" presId="urn:microsoft.com/office/officeart/2005/8/layout/vList2"/>
    <dgm:cxn modelId="{88CA5BD7-6293-49D1-9FFC-6BABFAB7BF33}" srcId="{E95C85BB-24D4-4843-8CBD-AAC1CBBA87E4}" destId="{386F34E0-66F2-4BD7-914D-BCBEEF417E52}" srcOrd="2" destOrd="0" parTransId="{EE09557B-55D1-43CB-9FA6-223E8324C4E5}" sibTransId="{00DEE3A2-E91A-4B94-BF3C-188888AB6CC5}"/>
    <dgm:cxn modelId="{719024DF-530E-45F7-8E7B-BC87DB9727B7}" srcId="{A6600BA8-2D7F-4A05-BC88-27778B36F54C}" destId="{8317A6D8-8489-4314-8E26-BBA64931E994}" srcOrd="1" destOrd="0" parTransId="{BE4CD513-2361-40F5-BAE0-FC3E90A2A7B4}" sibTransId="{14E83BE4-0D22-4232-A47E-A2E82465B7E5}"/>
    <dgm:cxn modelId="{7AA9CDE0-69FC-478E-87BC-655766CA5B71}" srcId="{8317A6D8-8489-4314-8E26-BBA64931E994}" destId="{38535572-E0CF-43CE-9C2B-042330DA846F}" srcOrd="1" destOrd="0" parTransId="{3395BCBE-DCF6-494B-9CD1-555ACC49C28B}" sibTransId="{7B2E4E3D-BE52-4BD1-8599-FF62CFB3260E}"/>
    <dgm:cxn modelId="{06C5335C-A3B7-4153-A746-0EB85DFD3380}" type="presParOf" srcId="{3934E3A5-223F-4B0A-A86A-67D461F389F9}" destId="{D1D2E3F0-F6E7-4AF6-B1FE-EFA6B474A8BF}" srcOrd="0" destOrd="0" presId="urn:microsoft.com/office/officeart/2005/8/layout/vList2"/>
    <dgm:cxn modelId="{FD13C272-96AB-4FC5-963B-63462A888289}" type="presParOf" srcId="{3934E3A5-223F-4B0A-A86A-67D461F389F9}" destId="{1EAA9712-0ACD-43CB-8A5C-C28B67210964}" srcOrd="1" destOrd="0" presId="urn:microsoft.com/office/officeart/2005/8/layout/vList2"/>
    <dgm:cxn modelId="{3AE6A811-1437-4DD0-8D2D-CEC14C360D72}" type="presParOf" srcId="{3934E3A5-223F-4B0A-A86A-67D461F389F9}" destId="{259176A1-4598-4F53-88F2-845E2D26B25E}" srcOrd="2" destOrd="0" presId="urn:microsoft.com/office/officeart/2005/8/layout/vList2"/>
    <dgm:cxn modelId="{0BF65590-D729-4B6E-A4F4-E03F897B2E82}" type="presParOf" srcId="{3934E3A5-223F-4B0A-A86A-67D461F389F9}" destId="{F69D9F6F-00B8-4F2C-A056-76BB10CFF754}" srcOrd="3" destOrd="0" presId="urn:microsoft.com/office/officeart/2005/8/layout/vList2"/>
    <dgm:cxn modelId="{1CB5C072-E867-42E0-86ED-23A3A2BC8857}" type="presParOf" srcId="{3934E3A5-223F-4B0A-A86A-67D461F389F9}" destId="{376474D1-E327-4A12-8B01-194BFCA445B9}" srcOrd="4" destOrd="0" presId="urn:microsoft.com/office/officeart/2005/8/layout/vList2"/>
    <dgm:cxn modelId="{13472FD1-BA3F-4CFA-9FD9-63938A950294}" type="presParOf" srcId="{3934E3A5-223F-4B0A-A86A-67D461F389F9}" destId="{0328F7F3-AF75-4E6A-B076-9924370F0C02}" srcOrd="5" destOrd="0" presId="urn:microsoft.com/office/officeart/2005/8/layout/vList2"/>
    <dgm:cxn modelId="{9A1931BB-DAF1-44E0-9E87-D20BD2703474}" type="presParOf" srcId="{3934E3A5-223F-4B0A-A86A-67D461F389F9}" destId="{C7C230BE-4F69-4CAD-BDD9-87DDD22D26F2}" srcOrd="6" destOrd="0" presId="urn:microsoft.com/office/officeart/2005/8/layout/vList2"/>
    <dgm:cxn modelId="{5A539339-CCB1-401E-BA3A-942AFE31BC4B}" type="presParOf" srcId="{3934E3A5-223F-4B0A-A86A-67D461F389F9}" destId="{DF9EBCF0-8688-4E7F-BCD7-467CFC3D70B3}" srcOrd="7" destOrd="0" presId="urn:microsoft.com/office/officeart/2005/8/layout/vList2"/>
    <dgm:cxn modelId="{695C7D84-D8BB-4501-98CF-1B707F8F34AA}" type="presParOf" srcId="{3934E3A5-223F-4B0A-A86A-67D461F389F9}" destId="{CB38A1DA-ED9A-419D-8BB0-2B93B368293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C87AE0-CC57-4BAC-B8CE-CE9D5B50C78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20527BD-97D7-4F3B-81A0-636D31F89836}">
      <dgm:prSet/>
      <dgm:spPr/>
      <dgm:t>
        <a:bodyPr/>
        <a:lstStyle/>
        <a:p>
          <a:r>
            <a:rPr lang="en-US"/>
            <a:t>Objectives: The learner will:</a:t>
          </a:r>
        </a:p>
      </dgm:t>
    </dgm:pt>
    <dgm:pt modelId="{9BEFF509-4FE6-4781-AFB1-CFD7F620D5C5}" type="parTrans" cxnId="{7F31EEEC-664C-4CF3-89E9-01F3FE60960C}">
      <dgm:prSet/>
      <dgm:spPr/>
      <dgm:t>
        <a:bodyPr/>
        <a:lstStyle/>
        <a:p>
          <a:endParaRPr lang="en-US"/>
        </a:p>
      </dgm:t>
    </dgm:pt>
    <dgm:pt modelId="{17866ECA-94EC-4105-BB26-367C5DF35FB0}" type="sibTrans" cxnId="{7F31EEEC-664C-4CF3-89E9-01F3FE60960C}">
      <dgm:prSet/>
      <dgm:spPr/>
      <dgm:t>
        <a:bodyPr/>
        <a:lstStyle/>
        <a:p>
          <a:endParaRPr lang="en-US"/>
        </a:p>
      </dgm:t>
    </dgm:pt>
    <dgm:pt modelId="{AE658F9C-7B6B-4992-89F5-D2C4F962292D}">
      <dgm:prSet/>
      <dgm:spPr/>
      <dgm:t>
        <a:bodyPr/>
        <a:lstStyle/>
        <a:p>
          <a:r>
            <a:rPr lang="en-US"/>
            <a:t>1. Discuss the applications of each type of MIS system.</a:t>
          </a:r>
        </a:p>
      </dgm:t>
    </dgm:pt>
    <dgm:pt modelId="{5D008CA8-4975-4A29-A0E3-C5869F8F10B1}" type="parTrans" cxnId="{CD5CE171-16C2-4598-BB96-8A31621E5DF4}">
      <dgm:prSet/>
      <dgm:spPr/>
      <dgm:t>
        <a:bodyPr/>
        <a:lstStyle/>
        <a:p>
          <a:endParaRPr lang="en-US"/>
        </a:p>
      </dgm:t>
    </dgm:pt>
    <dgm:pt modelId="{A83E07D3-24D1-4C1C-BE72-7A17DF8941FC}" type="sibTrans" cxnId="{CD5CE171-16C2-4598-BB96-8A31621E5DF4}">
      <dgm:prSet/>
      <dgm:spPr/>
      <dgm:t>
        <a:bodyPr/>
        <a:lstStyle/>
        <a:p>
          <a:endParaRPr lang="en-US"/>
        </a:p>
      </dgm:t>
    </dgm:pt>
    <dgm:pt modelId="{44FFD954-1603-41E1-A19F-67852262E679}">
      <dgm:prSet/>
      <dgm:spPr/>
      <dgm:t>
        <a:bodyPr/>
        <a:lstStyle/>
        <a:p>
          <a:r>
            <a:rPr lang="en-US"/>
            <a:t>2. Discuss the advantages of each type of MIS system.</a:t>
          </a:r>
        </a:p>
      </dgm:t>
    </dgm:pt>
    <dgm:pt modelId="{697FD529-1D50-4AD1-89F4-10014BA4C4D9}" type="parTrans" cxnId="{B7A2B929-5871-49B0-8C12-F7226807FF55}">
      <dgm:prSet/>
      <dgm:spPr/>
      <dgm:t>
        <a:bodyPr/>
        <a:lstStyle/>
        <a:p>
          <a:endParaRPr lang="en-US"/>
        </a:p>
      </dgm:t>
    </dgm:pt>
    <dgm:pt modelId="{58CCD16B-70EE-4B73-8EDC-BCB74DA0BCA5}" type="sibTrans" cxnId="{B7A2B929-5871-49B0-8C12-F7226807FF55}">
      <dgm:prSet/>
      <dgm:spPr/>
      <dgm:t>
        <a:bodyPr/>
        <a:lstStyle/>
        <a:p>
          <a:endParaRPr lang="en-US"/>
        </a:p>
      </dgm:t>
    </dgm:pt>
    <dgm:pt modelId="{DCC66E95-4E47-438B-97C2-205BB65DFAE3}">
      <dgm:prSet/>
      <dgm:spPr/>
      <dgm:t>
        <a:bodyPr/>
        <a:lstStyle/>
        <a:p>
          <a:r>
            <a:rPr lang="en-US"/>
            <a:t>3. Discuss the risks associated with the use of each type of MIS system.</a:t>
          </a:r>
        </a:p>
      </dgm:t>
    </dgm:pt>
    <dgm:pt modelId="{E6126601-4624-48ED-A6DC-6611B886D94F}" type="parTrans" cxnId="{28A7E048-872E-464C-A328-361EBF687D81}">
      <dgm:prSet/>
      <dgm:spPr/>
      <dgm:t>
        <a:bodyPr/>
        <a:lstStyle/>
        <a:p>
          <a:endParaRPr lang="en-US"/>
        </a:p>
      </dgm:t>
    </dgm:pt>
    <dgm:pt modelId="{F9291C9E-AD1E-4D5B-B477-B97FA1815F22}" type="sibTrans" cxnId="{28A7E048-872E-464C-A328-361EBF687D81}">
      <dgm:prSet/>
      <dgm:spPr/>
      <dgm:t>
        <a:bodyPr/>
        <a:lstStyle/>
        <a:p>
          <a:endParaRPr lang="en-US"/>
        </a:p>
      </dgm:t>
    </dgm:pt>
    <dgm:pt modelId="{E07A83A2-3CBC-4B5D-AA70-AEEFDC170941}">
      <dgm:prSet/>
      <dgm:spPr/>
      <dgm:t>
        <a:bodyPr/>
        <a:lstStyle/>
        <a:p>
          <a:r>
            <a:rPr lang="en-US"/>
            <a:t>4. Discuss the components of MIS systems. </a:t>
          </a:r>
        </a:p>
      </dgm:t>
    </dgm:pt>
    <dgm:pt modelId="{7A7645CE-0BCD-45B8-B199-4DD012A062C9}" type="parTrans" cxnId="{A22B79F2-5C90-4BB7-96D0-B67D2BFAB125}">
      <dgm:prSet/>
      <dgm:spPr/>
      <dgm:t>
        <a:bodyPr/>
        <a:lstStyle/>
        <a:p>
          <a:endParaRPr lang="en-US"/>
        </a:p>
      </dgm:t>
    </dgm:pt>
    <dgm:pt modelId="{5BF040CE-720D-4E60-B918-91273AC23736}" type="sibTrans" cxnId="{A22B79F2-5C90-4BB7-96D0-B67D2BFAB125}">
      <dgm:prSet/>
      <dgm:spPr/>
      <dgm:t>
        <a:bodyPr/>
        <a:lstStyle/>
        <a:p>
          <a:endParaRPr lang="en-US"/>
        </a:p>
      </dgm:t>
    </dgm:pt>
    <dgm:pt modelId="{C3DA86B3-25A1-442E-9116-5EC1E221933F}">
      <dgm:prSet/>
      <dgm:spPr/>
      <dgm:t>
        <a:bodyPr/>
        <a:lstStyle/>
        <a:p>
          <a:r>
            <a:rPr lang="en-US" dirty="0"/>
            <a:t>What is essential knowledge?</a:t>
          </a:r>
        </a:p>
      </dgm:t>
    </dgm:pt>
    <dgm:pt modelId="{9B9454D7-AA0F-49FB-A943-214F59106253}" type="parTrans" cxnId="{4D57D11D-54E5-4CDC-894E-8173A5C5E38E}">
      <dgm:prSet/>
      <dgm:spPr/>
      <dgm:t>
        <a:bodyPr/>
        <a:lstStyle/>
        <a:p>
          <a:endParaRPr lang="en-US"/>
        </a:p>
      </dgm:t>
    </dgm:pt>
    <dgm:pt modelId="{180D9724-5BD9-4D7B-B373-7FDB1A3DE04F}" type="sibTrans" cxnId="{4D57D11D-54E5-4CDC-894E-8173A5C5E38E}">
      <dgm:prSet/>
      <dgm:spPr/>
      <dgm:t>
        <a:bodyPr/>
        <a:lstStyle/>
        <a:p>
          <a:endParaRPr lang="en-US"/>
        </a:p>
      </dgm:t>
    </dgm:pt>
    <dgm:pt modelId="{4C011F9B-53E2-4872-8A0B-7B69E8394688}">
      <dgm:prSet/>
      <dgm:spPr/>
      <dgm:t>
        <a:bodyPr/>
        <a:lstStyle/>
        <a:p>
          <a:r>
            <a:rPr lang="en-US"/>
            <a:t>How will it be assessed?</a:t>
          </a:r>
        </a:p>
      </dgm:t>
    </dgm:pt>
    <dgm:pt modelId="{0CD11435-E4C0-421C-A6E2-3DBEF638B30E}" type="parTrans" cxnId="{AB4D2EBC-82B2-41BB-A666-C13E07CF1817}">
      <dgm:prSet/>
      <dgm:spPr/>
      <dgm:t>
        <a:bodyPr/>
        <a:lstStyle/>
        <a:p>
          <a:endParaRPr lang="en-US"/>
        </a:p>
      </dgm:t>
    </dgm:pt>
    <dgm:pt modelId="{3F3A485E-CE21-4252-AC5D-3384B295C696}" type="sibTrans" cxnId="{AB4D2EBC-82B2-41BB-A666-C13E07CF1817}">
      <dgm:prSet/>
      <dgm:spPr/>
      <dgm:t>
        <a:bodyPr/>
        <a:lstStyle/>
        <a:p>
          <a:endParaRPr lang="en-US"/>
        </a:p>
      </dgm:t>
    </dgm:pt>
    <dgm:pt modelId="{BA3782A7-59BA-43BE-88A5-BEC4B5807002}">
      <dgm:prSet/>
      <dgm:spPr/>
      <dgm:t>
        <a:bodyPr/>
        <a:lstStyle/>
        <a:p>
          <a:r>
            <a:rPr lang="en-US"/>
            <a:t>How </a:t>
          </a:r>
          <a:r>
            <a:rPr lang="en-US" dirty="0"/>
            <a:t>will it be taught?</a:t>
          </a:r>
        </a:p>
      </dgm:t>
    </dgm:pt>
    <dgm:pt modelId="{179A6140-DEFF-4CBC-8A9A-42E9B766506C}" type="parTrans" cxnId="{22C52956-11BF-4537-B2B4-EFCC154AE1FE}">
      <dgm:prSet/>
      <dgm:spPr/>
    </dgm:pt>
    <dgm:pt modelId="{F065C637-A02D-42A4-8690-A5593767751F}" type="sibTrans" cxnId="{22C52956-11BF-4537-B2B4-EFCC154AE1FE}">
      <dgm:prSet/>
      <dgm:spPr/>
    </dgm:pt>
    <dgm:pt modelId="{0B3B107A-7C44-4EE5-9917-A9FCDC3BFA13}" type="pres">
      <dgm:prSet presAssocID="{34C87AE0-CC57-4BAC-B8CE-CE9D5B50C781}" presName="linear" presStyleCnt="0">
        <dgm:presLayoutVars>
          <dgm:animLvl val="lvl"/>
          <dgm:resizeHandles val="exact"/>
        </dgm:presLayoutVars>
      </dgm:prSet>
      <dgm:spPr/>
    </dgm:pt>
    <dgm:pt modelId="{0DA4AB55-A205-44E8-A302-F24EF2133DE2}" type="pres">
      <dgm:prSet presAssocID="{420527BD-97D7-4F3B-81A0-636D31F89836}" presName="parentText" presStyleLbl="node1" presStyleIdx="0" presStyleCnt="4">
        <dgm:presLayoutVars>
          <dgm:chMax val="0"/>
          <dgm:bulletEnabled val="1"/>
        </dgm:presLayoutVars>
      </dgm:prSet>
      <dgm:spPr/>
    </dgm:pt>
    <dgm:pt modelId="{A863E222-86AD-4E23-A1C1-AFC05136C341}" type="pres">
      <dgm:prSet presAssocID="{420527BD-97D7-4F3B-81A0-636D31F89836}" presName="childText" presStyleLbl="revTx" presStyleIdx="0" presStyleCnt="1">
        <dgm:presLayoutVars>
          <dgm:bulletEnabled val="1"/>
        </dgm:presLayoutVars>
      </dgm:prSet>
      <dgm:spPr/>
    </dgm:pt>
    <dgm:pt modelId="{F4089267-D1A7-4C5E-B939-451505AD1FC6}" type="pres">
      <dgm:prSet presAssocID="{C3DA86B3-25A1-442E-9116-5EC1E221933F}" presName="parentText" presStyleLbl="node1" presStyleIdx="1" presStyleCnt="4">
        <dgm:presLayoutVars>
          <dgm:chMax val="0"/>
          <dgm:bulletEnabled val="1"/>
        </dgm:presLayoutVars>
      </dgm:prSet>
      <dgm:spPr/>
    </dgm:pt>
    <dgm:pt modelId="{E96CEE08-F8B4-4D6F-8142-5685FA1807E9}" type="pres">
      <dgm:prSet presAssocID="{180D9724-5BD9-4D7B-B373-7FDB1A3DE04F}" presName="spacer" presStyleCnt="0"/>
      <dgm:spPr/>
    </dgm:pt>
    <dgm:pt modelId="{9944BBF1-BD7B-4A8A-A7D6-DF38767D2BD7}" type="pres">
      <dgm:prSet presAssocID="{BA3782A7-59BA-43BE-88A5-BEC4B5807002}" presName="parentText" presStyleLbl="node1" presStyleIdx="2" presStyleCnt="4">
        <dgm:presLayoutVars>
          <dgm:chMax val="0"/>
          <dgm:bulletEnabled val="1"/>
        </dgm:presLayoutVars>
      </dgm:prSet>
      <dgm:spPr/>
    </dgm:pt>
    <dgm:pt modelId="{6F5AB160-1BDC-4F49-98FB-4B741DE92B15}" type="pres">
      <dgm:prSet presAssocID="{F065C637-A02D-42A4-8690-A5593767751F}" presName="spacer" presStyleCnt="0"/>
      <dgm:spPr/>
    </dgm:pt>
    <dgm:pt modelId="{6C8FDD6D-345E-49E8-A333-D97E687D5350}" type="pres">
      <dgm:prSet presAssocID="{4C011F9B-53E2-4872-8A0B-7B69E8394688}" presName="parentText" presStyleLbl="node1" presStyleIdx="3" presStyleCnt="4">
        <dgm:presLayoutVars>
          <dgm:chMax val="0"/>
          <dgm:bulletEnabled val="1"/>
        </dgm:presLayoutVars>
      </dgm:prSet>
      <dgm:spPr/>
    </dgm:pt>
  </dgm:ptLst>
  <dgm:cxnLst>
    <dgm:cxn modelId="{1FCB7E02-05BA-4D79-941F-0A89FBA761C9}" type="presOf" srcId="{4C011F9B-53E2-4872-8A0B-7B69E8394688}" destId="{6C8FDD6D-345E-49E8-A333-D97E687D5350}" srcOrd="0" destOrd="0" presId="urn:microsoft.com/office/officeart/2005/8/layout/vList2"/>
    <dgm:cxn modelId="{6548B214-74B3-43CF-9235-7B0C0003F0EB}" type="presOf" srcId="{AE658F9C-7B6B-4992-89F5-D2C4F962292D}" destId="{A863E222-86AD-4E23-A1C1-AFC05136C341}" srcOrd="0" destOrd="0" presId="urn:microsoft.com/office/officeart/2005/8/layout/vList2"/>
    <dgm:cxn modelId="{4D57D11D-54E5-4CDC-894E-8173A5C5E38E}" srcId="{34C87AE0-CC57-4BAC-B8CE-CE9D5B50C781}" destId="{C3DA86B3-25A1-442E-9116-5EC1E221933F}" srcOrd="1" destOrd="0" parTransId="{9B9454D7-AA0F-49FB-A943-214F59106253}" sibTransId="{180D9724-5BD9-4D7B-B373-7FDB1A3DE04F}"/>
    <dgm:cxn modelId="{B7A2B929-5871-49B0-8C12-F7226807FF55}" srcId="{420527BD-97D7-4F3B-81A0-636D31F89836}" destId="{44FFD954-1603-41E1-A19F-67852262E679}" srcOrd="1" destOrd="0" parTransId="{697FD529-1D50-4AD1-89F4-10014BA4C4D9}" sibTransId="{58CCD16B-70EE-4B73-8EDC-BCB74DA0BCA5}"/>
    <dgm:cxn modelId="{90069B2D-F50E-4BA6-B873-6A03C7784470}" type="presOf" srcId="{E07A83A2-3CBC-4B5D-AA70-AEEFDC170941}" destId="{A863E222-86AD-4E23-A1C1-AFC05136C341}" srcOrd="0" destOrd="3" presId="urn:microsoft.com/office/officeart/2005/8/layout/vList2"/>
    <dgm:cxn modelId="{71E71D3B-AEDB-4C43-8F79-C967ABB18094}" type="presOf" srcId="{420527BD-97D7-4F3B-81A0-636D31F89836}" destId="{0DA4AB55-A205-44E8-A302-F24EF2133DE2}" srcOrd="0" destOrd="0" presId="urn:microsoft.com/office/officeart/2005/8/layout/vList2"/>
    <dgm:cxn modelId="{343B565E-A3FE-45B4-889D-496A2FF6B42B}" type="presOf" srcId="{44FFD954-1603-41E1-A19F-67852262E679}" destId="{A863E222-86AD-4E23-A1C1-AFC05136C341}" srcOrd="0" destOrd="1" presId="urn:microsoft.com/office/officeart/2005/8/layout/vList2"/>
    <dgm:cxn modelId="{3F57DD67-B3C4-4FDC-9B48-482E29357E91}" type="presOf" srcId="{DCC66E95-4E47-438B-97C2-205BB65DFAE3}" destId="{A863E222-86AD-4E23-A1C1-AFC05136C341}" srcOrd="0" destOrd="2" presId="urn:microsoft.com/office/officeart/2005/8/layout/vList2"/>
    <dgm:cxn modelId="{28A7E048-872E-464C-A328-361EBF687D81}" srcId="{420527BD-97D7-4F3B-81A0-636D31F89836}" destId="{DCC66E95-4E47-438B-97C2-205BB65DFAE3}" srcOrd="2" destOrd="0" parTransId="{E6126601-4624-48ED-A6DC-6611B886D94F}" sibTransId="{F9291C9E-AD1E-4D5B-B477-B97FA1815F22}"/>
    <dgm:cxn modelId="{CD5CE171-16C2-4598-BB96-8A31621E5DF4}" srcId="{420527BD-97D7-4F3B-81A0-636D31F89836}" destId="{AE658F9C-7B6B-4992-89F5-D2C4F962292D}" srcOrd="0" destOrd="0" parTransId="{5D008CA8-4975-4A29-A0E3-C5869F8F10B1}" sibTransId="{A83E07D3-24D1-4C1C-BE72-7A17DF8941FC}"/>
    <dgm:cxn modelId="{22C52956-11BF-4537-B2B4-EFCC154AE1FE}" srcId="{34C87AE0-CC57-4BAC-B8CE-CE9D5B50C781}" destId="{BA3782A7-59BA-43BE-88A5-BEC4B5807002}" srcOrd="2" destOrd="0" parTransId="{179A6140-DEFF-4CBC-8A9A-42E9B766506C}" sibTransId="{F065C637-A02D-42A4-8690-A5593767751F}"/>
    <dgm:cxn modelId="{260BF17E-A2B1-4DD9-BCEB-71A4CB6D973B}" type="presOf" srcId="{BA3782A7-59BA-43BE-88A5-BEC4B5807002}" destId="{9944BBF1-BD7B-4A8A-A7D6-DF38767D2BD7}" srcOrd="0" destOrd="0" presId="urn:microsoft.com/office/officeart/2005/8/layout/vList2"/>
    <dgm:cxn modelId="{FEE500A0-D7B7-41A0-BB6A-A2DF254DF396}" type="presOf" srcId="{C3DA86B3-25A1-442E-9116-5EC1E221933F}" destId="{F4089267-D1A7-4C5E-B939-451505AD1FC6}" srcOrd="0" destOrd="0" presId="urn:microsoft.com/office/officeart/2005/8/layout/vList2"/>
    <dgm:cxn modelId="{AB4D2EBC-82B2-41BB-A666-C13E07CF1817}" srcId="{34C87AE0-CC57-4BAC-B8CE-CE9D5B50C781}" destId="{4C011F9B-53E2-4872-8A0B-7B69E8394688}" srcOrd="3" destOrd="0" parTransId="{0CD11435-E4C0-421C-A6E2-3DBEF638B30E}" sibTransId="{3F3A485E-CE21-4252-AC5D-3384B295C696}"/>
    <dgm:cxn modelId="{7396CDE1-961B-4370-AA33-CED059515559}" type="presOf" srcId="{34C87AE0-CC57-4BAC-B8CE-CE9D5B50C781}" destId="{0B3B107A-7C44-4EE5-9917-A9FCDC3BFA13}" srcOrd="0" destOrd="0" presId="urn:microsoft.com/office/officeart/2005/8/layout/vList2"/>
    <dgm:cxn modelId="{7F31EEEC-664C-4CF3-89E9-01F3FE60960C}" srcId="{34C87AE0-CC57-4BAC-B8CE-CE9D5B50C781}" destId="{420527BD-97D7-4F3B-81A0-636D31F89836}" srcOrd="0" destOrd="0" parTransId="{9BEFF509-4FE6-4781-AFB1-CFD7F620D5C5}" sibTransId="{17866ECA-94EC-4105-BB26-367C5DF35FB0}"/>
    <dgm:cxn modelId="{A22B79F2-5C90-4BB7-96D0-B67D2BFAB125}" srcId="{420527BD-97D7-4F3B-81A0-636D31F89836}" destId="{E07A83A2-3CBC-4B5D-AA70-AEEFDC170941}" srcOrd="3" destOrd="0" parTransId="{7A7645CE-0BCD-45B8-B199-4DD012A062C9}" sibTransId="{5BF040CE-720D-4E60-B918-91273AC23736}"/>
    <dgm:cxn modelId="{60AF17B4-D510-47A0-829D-745ECC48832A}" type="presParOf" srcId="{0B3B107A-7C44-4EE5-9917-A9FCDC3BFA13}" destId="{0DA4AB55-A205-44E8-A302-F24EF2133DE2}" srcOrd="0" destOrd="0" presId="urn:microsoft.com/office/officeart/2005/8/layout/vList2"/>
    <dgm:cxn modelId="{99C94948-514D-42DF-B768-0D3C21EB252C}" type="presParOf" srcId="{0B3B107A-7C44-4EE5-9917-A9FCDC3BFA13}" destId="{A863E222-86AD-4E23-A1C1-AFC05136C341}" srcOrd="1" destOrd="0" presId="urn:microsoft.com/office/officeart/2005/8/layout/vList2"/>
    <dgm:cxn modelId="{12D55D54-F60F-4E2B-82EA-47BA116C294B}" type="presParOf" srcId="{0B3B107A-7C44-4EE5-9917-A9FCDC3BFA13}" destId="{F4089267-D1A7-4C5E-B939-451505AD1FC6}" srcOrd="2" destOrd="0" presId="urn:microsoft.com/office/officeart/2005/8/layout/vList2"/>
    <dgm:cxn modelId="{23CE2CE8-B697-411C-B671-60E3657FCE8D}" type="presParOf" srcId="{0B3B107A-7C44-4EE5-9917-A9FCDC3BFA13}" destId="{E96CEE08-F8B4-4D6F-8142-5685FA1807E9}" srcOrd="3" destOrd="0" presId="urn:microsoft.com/office/officeart/2005/8/layout/vList2"/>
    <dgm:cxn modelId="{FF4DD0CA-CA1D-44B7-9357-8AF01222E1A2}" type="presParOf" srcId="{0B3B107A-7C44-4EE5-9917-A9FCDC3BFA13}" destId="{9944BBF1-BD7B-4A8A-A7D6-DF38767D2BD7}" srcOrd="4" destOrd="0" presId="urn:microsoft.com/office/officeart/2005/8/layout/vList2"/>
    <dgm:cxn modelId="{DC946F5D-D1A3-467C-B212-D648AC7B8F7C}" type="presParOf" srcId="{0B3B107A-7C44-4EE5-9917-A9FCDC3BFA13}" destId="{6F5AB160-1BDC-4F49-98FB-4B741DE92B15}" srcOrd="5" destOrd="0" presId="urn:microsoft.com/office/officeart/2005/8/layout/vList2"/>
    <dgm:cxn modelId="{9CD4BC04-81E9-4C08-9164-5C8F507FD23C}" type="presParOf" srcId="{0B3B107A-7C44-4EE5-9917-A9FCDC3BFA13}" destId="{6C8FDD6D-345E-49E8-A333-D97E687D535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A4FD9C-2A21-4B8B-AA1A-1033C857A092}" type="doc">
      <dgm:prSet loTypeId="urn:microsoft.com/office/officeart/2005/8/layout/list1" loCatId="list" qsTypeId="urn:microsoft.com/office/officeart/2005/8/quickstyle/simple4" qsCatId="simple" csTypeId="urn:microsoft.com/office/officeart/2005/8/colors/accent3_2" csCatId="accent3"/>
      <dgm:spPr/>
      <dgm:t>
        <a:bodyPr/>
        <a:lstStyle/>
        <a:p>
          <a:endParaRPr lang="en-US"/>
        </a:p>
      </dgm:t>
    </dgm:pt>
    <dgm:pt modelId="{E000B3C1-D6D7-4DB3-A27D-29028070DA97}">
      <dgm:prSet/>
      <dgm:spPr/>
      <dgm:t>
        <a:bodyPr/>
        <a:lstStyle/>
        <a:p>
          <a:r>
            <a:rPr lang="en-US"/>
            <a:t>NOTE: New document in 7th ed. </a:t>
          </a:r>
        </a:p>
      </dgm:t>
    </dgm:pt>
    <dgm:pt modelId="{CD1CFE51-0DF2-4A4B-A794-316027AE1A3C}" type="parTrans" cxnId="{1975D407-1998-4089-9838-9F00A81A32D6}">
      <dgm:prSet/>
      <dgm:spPr/>
      <dgm:t>
        <a:bodyPr/>
        <a:lstStyle/>
        <a:p>
          <a:endParaRPr lang="en-US"/>
        </a:p>
      </dgm:t>
    </dgm:pt>
    <dgm:pt modelId="{239FA3E2-CE21-4455-B9AA-32545961471F}" type="sibTrans" cxnId="{1975D407-1998-4089-9838-9F00A81A32D6}">
      <dgm:prSet/>
      <dgm:spPr/>
      <dgm:t>
        <a:bodyPr/>
        <a:lstStyle/>
        <a:p>
          <a:endParaRPr lang="en-US"/>
        </a:p>
      </dgm:t>
    </dgm:pt>
    <dgm:pt modelId="{A122F21C-CE94-4F4F-9151-9B3C25554C90}">
      <dgm:prSet/>
      <dgm:spPr/>
      <dgm:t>
        <a:bodyPr/>
        <a:lstStyle/>
        <a:p>
          <a:r>
            <a:rPr lang="en-US"/>
            <a:t>Objectives: The learner will:</a:t>
          </a:r>
        </a:p>
      </dgm:t>
    </dgm:pt>
    <dgm:pt modelId="{E76AB8BE-45C8-4BE1-B832-5790FC21B391}" type="parTrans" cxnId="{71C62287-9308-475B-86B5-60364D3DF364}">
      <dgm:prSet/>
      <dgm:spPr/>
      <dgm:t>
        <a:bodyPr/>
        <a:lstStyle/>
        <a:p>
          <a:endParaRPr lang="en-US"/>
        </a:p>
      </dgm:t>
    </dgm:pt>
    <dgm:pt modelId="{E64B3453-A42F-4E1B-B0A0-0A813FC17106}" type="sibTrans" cxnId="{71C62287-9308-475B-86B5-60364D3DF364}">
      <dgm:prSet/>
      <dgm:spPr/>
      <dgm:t>
        <a:bodyPr/>
        <a:lstStyle/>
        <a:p>
          <a:endParaRPr lang="en-US"/>
        </a:p>
      </dgm:t>
    </dgm:pt>
    <dgm:pt modelId="{EE1CC8E9-532F-4B6B-B843-2B5CC25E6D50}">
      <dgm:prSet/>
      <dgm:spPr/>
      <dgm:t>
        <a:bodyPr/>
        <a:lstStyle/>
        <a:p>
          <a:r>
            <a:rPr lang="en-US"/>
            <a:t>1. Describe the purpose of interventional radiology (IR).</a:t>
          </a:r>
        </a:p>
      </dgm:t>
    </dgm:pt>
    <dgm:pt modelId="{FD0F3114-3874-4A50-8B8B-6B6500EE883F}" type="parTrans" cxnId="{5B1411B9-7EED-4059-8078-89F02EE3A868}">
      <dgm:prSet/>
      <dgm:spPr/>
      <dgm:t>
        <a:bodyPr/>
        <a:lstStyle/>
        <a:p>
          <a:endParaRPr lang="en-US"/>
        </a:p>
      </dgm:t>
    </dgm:pt>
    <dgm:pt modelId="{15DF7AD8-B312-449F-8FE2-A6342A143DE7}" type="sibTrans" cxnId="{5B1411B9-7EED-4059-8078-89F02EE3A868}">
      <dgm:prSet/>
      <dgm:spPr/>
      <dgm:t>
        <a:bodyPr/>
        <a:lstStyle/>
        <a:p>
          <a:endParaRPr lang="en-US"/>
        </a:p>
      </dgm:t>
    </dgm:pt>
    <dgm:pt modelId="{7C95AE0D-0369-43A9-A258-1799B0DCC35E}">
      <dgm:prSet/>
      <dgm:spPr/>
      <dgm:t>
        <a:bodyPr/>
        <a:lstStyle/>
        <a:p>
          <a:r>
            <a:rPr lang="en-US"/>
            <a:t>2. Discuss the considerations for the use of IR.</a:t>
          </a:r>
        </a:p>
      </dgm:t>
    </dgm:pt>
    <dgm:pt modelId="{99F157BA-5849-4593-A1DB-08A68741ED0C}" type="parTrans" cxnId="{A6D567C6-7A3B-48B3-A14C-B0212877D1C4}">
      <dgm:prSet/>
      <dgm:spPr/>
      <dgm:t>
        <a:bodyPr/>
        <a:lstStyle/>
        <a:p>
          <a:endParaRPr lang="en-US"/>
        </a:p>
      </dgm:t>
    </dgm:pt>
    <dgm:pt modelId="{BDC32025-9BB2-454D-9F5D-746C64F3C52B}" type="sibTrans" cxnId="{A6D567C6-7A3B-48B3-A14C-B0212877D1C4}">
      <dgm:prSet/>
      <dgm:spPr/>
      <dgm:t>
        <a:bodyPr/>
        <a:lstStyle/>
        <a:p>
          <a:endParaRPr lang="en-US"/>
        </a:p>
      </dgm:t>
    </dgm:pt>
    <dgm:pt modelId="{AF47F5C9-AFD8-44F2-9671-84E280573A26}">
      <dgm:prSet/>
      <dgm:spPr/>
      <dgm:t>
        <a:bodyPr/>
        <a:lstStyle/>
        <a:p>
          <a:r>
            <a:rPr lang="en-US"/>
            <a:t>3. Describe imaging modalities.</a:t>
          </a:r>
        </a:p>
      </dgm:t>
    </dgm:pt>
    <dgm:pt modelId="{F099C348-53C1-4451-B0DB-EC70950E5003}" type="parTrans" cxnId="{92956377-FE16-4B34-A1FB-6DADEBC9567B}">
      <dgm:prSet/>
      <dgm:spPr/>
      <dgm:t>
        <a:bodyPr/>
        <a:lstStyle/>
        <a:p>
          <a:endParaRPr lang="en-US"/>
        </a:p>
      </dgm:t>
    </dgm:pt>
    <dgm:pt modelId="{FBAF902C-C19C-429F-883D-AE3FE2E1482C}" type="sibTrans" cxnId="{92956377-FE16-4B34-A1FB-6DADEBC9567B}">
      <dgm:prSet/>
      <dgm:spPr/>
      <dgm:t>
        <a:bodyPr/>
        <a:lstStyle/>
        <a:p>
          <a:endParaRPr lang="en-US"/>
        </a:p>
      </dgm:t>
    </dgm:pt>
    <dgm:pt modelId="{115EAA2C-9676-4758-863A-CDBFE084F589}">
      <dgm:prSet/>
      <dgm:spPr/>
      <dgm:t>
        <a:bodyPr/>
        <a:lstStyle/>
        <a:p>
          <a:r>
            <a:rPr lang="en-US"/>
            <a:t>4. Evaluate the role of the surgical technologist.</a:t>
          </a:r>
        </a:p>
      </dgm:t>
    </dgm:pt>
    <dgm:pt modelId="{223F30AC-45B9-47C9-A523-753C9CE06E32}" type="parTrans" cxnId="{FE20A0BF-FB11-4C6B-94C9-03CE72B4CF8F}">
      <dgm:prSet/>
      <dgm:spPr/>
      <dgm:t>
        <a:bodyPr/>
        <a:lstStyle/>
        <a:p>
          <a:endParaRPr lang="en-US"/>
        </a:p>
      </dgm:t>
    </dgm:pt>
    <dgm:pt modelId="{F888940B-DB16-4ABE-ADE7-AA18A36B3D48}" type="sibTrans" cxnId="{FE20A0BF-FB11-4C6B-94C9-03CE72B4CF8F}">
      <dgm:prSet/>
      <dgm:spPr/>
      <dgm:t>
        <a:bodyPr/>
        <a:lstStyle/>
        <a:p>
          <a:endParaRPr lang="en-US"/>
        </a:p>
      </dgm:t>
    </dgm:pt>
    <dgm:pt modelId="{DACC7FF6-98F3-4D89-A132-538F97D77051}" type="pres">
      <dgm:prSet presAssocID="{02A4FD9C-2A21-4B8B-AA1A-1033C857A092}" presName="linear" presStyleCnt="0">
        <dgm:presLayoutVars>
          <dgm:dir/>
          <dgm:animLvl val="lvl"/>
          <dgm:resizeHandles val="exact"/>
        </dgm:presLayoutVars>
      </dgm:prSet>
      <dgm:spPr/>
    </dgm:pt>
    <dgm:pt modelId="{61DB8D40-5105-427A-A2EA-0AD59DE58E0B}" type="pres">
      <dgm:prSet presAssocID="{E000B3C1-D6D7-4DB3-A27D-29028070DA97}" presName="parentLin" presStyleCnt="0"/>
      <dgm:spPr/>
    </dgm:pt>
    <dgm:pt modelId="{16AF20CB-0169-4919-9859-B2A2A4119977}" type="pres">
      <dgm:prSet presAssocID="{E000B3C1-D6D7-4DB3-A27D-29028070DA97}" presName="parentLeftMargin" presStyleLbl="node1" presStyleIdx="0" presStyleCnt="2"/>
      <dgm:spPr/>
    </dgm:pt>
    <dgm:pt modelId="{0682A7A4-B156-4D0A-9593-FC9C7C36DA77}" type="pres">
      <dgm:prSet presAssocID="{E000B3C1-D6D7-4DB3-A27D-29028070DA97}" presName="parentText" presStyleLbl="node1" presStyleIdx="0" presStyleCnt="2">
        <dgm:presLayoutVars>
          <dgm:chMax val="0"/>
          <dgm:bulletEnabled val="1"/>
        </dgm:presLayoutVars>
      </dgm:prSet>
      <dgm:spPr/>
    </dgm:pt>
    <dgm:pt modelId="{DDE15E0E-22A3-416E-A8FD-0F0E456B3438}" type="pres">
      <dgm:prSet presAssocID="{E000B3C1-D6D7-4DB3-A27D-29028070DA97}" presName="negativeSpace" presStyleCnt="0"/>
      <dgm:spPr/>
    </dgm:pt>
    <dgm:pt modelId="{26ED3520-C121-4F7B-85A4-941A179B296E}" type="pres">
      <dgm:prSet presAssocID="{E000B3C1-D6D7-4DB3-A27D-29028070DA97}" presName="childText" presStyleLbl="conFgAcc1" presStyleIdx="0" presStyleCnt="2">
        <dgm:presLayoutVars>
          <dgm:bulletEnabled val="1"/>
        </dgm:presLayoutVars>
      </dgm:prSet>
      <dgm:spPr/>
    </dgm:pt>
    <dgm:pt modelId="{E38B7573-46BB-4E08-AC21-BE4279671DBC}" type="pres">
      <dgm:prSet presAssocID="{239FA3E2-CE21-4455-B9AA-32545961471F}" presName="spaceBetweenRectangles" presStyleCnt="0"/>
      <dgm:spPr/>
    </dgm:pt>
    <dgm:pt modelId="{C1C64A82-6728-4F4D-A0E1-7A209D249B30}" type="pres">
      <dgm:prSet presAssocID="{A122F21C-CE94-4F4F-9151-9B3C25554C90}" presName="parentLin" presStyleCnt="0"/>
      <dgm:spPr/>
    </dgm:pt>
    <dgm:pt modelId="{71EB2CFF-E37D-44EC-A84C-9A5B20DE123E}" type="pres">
      <dgm:prSet presAssocID="{A122F21C-CE94-4F4F-9151-9B3C25554C90}" presName="parentLeftMargin" presStyleLbl="node1" presStyleIdx="0" presStyleCnt="2"/>
      <dgm:spPr/>
    </dgm:pt>
    <dgm:pt modelId="{D472F8F9-054A-4A65-94BD-0D37F85A2913}" type="pres">
      <dgm:prSet presAssocID="{A122F21C-CE94-4F4F-9151-9B3C25554C90}" presName="parentText" presStyleLbl="node1" presStyleIdx="1" presStyleCnt="2">
        <dgm:presLayoutVars>
          <dgm:chMax val="0"/>
          <dgm:bulletEnabled val="1"/>
        </dgm:presLayoutVars>
      </dgm:prSet>
      <dgm:spPr/>
    </dgm:pt>
    <dgm:pt modelId="{AEFF43E1-8608-465C-BB6E-CB61DA2AECDB}" type="pres">
      <dgm:prSet presAssocID="{A122F21C-CE94-4F4F-9151-9B3C25554C90}" presName="negativeSpace" presStyleCnt="0"/>
      <dgm:spPr/>
    </dgm:pt>
    <dgm:pt modelId="{1E21733C-334F-4595-A326-A860BF2AFA2F}" type="pres">
      <dgm:prSet presAssocID="{A122F21C-CE94-4F4F-9151-9B3C25554C90}" presName="childText" presStyleLbl="conFgAcc1" presStyleIdx="1" presStyleCnt="2">
        <dgm:presLayoutVars>
          <dgm:bulletEnabled val="1"/>
        </dgm:presLayoutVars>
      </dgm:prSet>
      <dgm:spPr/>
    </dgm:pt>
  </dgm:ptLst>
  <dgm:cxnLst>
    <dgm:cxn modelId="{1975D407-1998-4089-9838-9F00A81A32D6}" srcId="{02A4FD9C-2A21-4B8B-AA1A-1033C857A092}" destId="{E000B3C1-D6D7-4DB3-A27D-29028070DA97}" srcOrd="0" destOrd="0" parTransId="{CD1CFE51-0DF2-4A4B-A794-316027AE1A3C}" sibTransId="{239FA3E2-CE21-4455-B9AA-32545961471F}"/>
    <dgm:cxn modelId="{7E7DD113-A621-48B8-8733-D53C2A88369D}" type="presOf" srcId="{A122F21C-CE94-4F4F-9151-9B3C25554C90}" destId="{71EB2CFF-E37D-44EC-A84C-9A5B20DE123E}" srcOrd="0" destOrd="0" presId="urn:microsoft.com/office/officeart/2005/8/layout/list1"/>
    <dgm:cxn modelId="{86BC1A14-9ECB-45E5-9A13-6D4C128C68F3}" type="presOf" srcId="{7C95AE0D-0369-43A9-A258-1799B0DCC35E}" destId="{1E21733C-334F-4595-A326-A860BF2AFA2F}" srcOrd="0" destOrd="1" presId="urn:microsoft.com/office/officeart/2005/8/layout/list1"/>
    <dgm:cxn modelId="{900A8B5B-5F1F-441A-BE5C-C1383A677BE9}" type="presOf" srcId="{EE1CC8E9-532F-4B6B-B843-2B5CC25E6D50}" destId="{1E21733C-334F-4595-A326-A860BF2AFA2F}" srcOrd="0" destOrd="0" presId="urn:microsoft.com/office/officeart/2005/8/layout/list1"/>
    <dgm:cxn modelId="{9C8E5869-21C7-4073-B3A8-B7D7373761A1}" type="presOf" srcId="{AF47F5C9-AFD8-44F2-9671-84E280573A26}" destId="{1E21733C-334F-4595-A326-A860BF2AFA2F}" srcOrd="0" destOrd="2" presId="urn:microsoft.com/office/officeart/2005/8/layout/list1"/>
    <dgm:cxn modelId="{D4BA5C56-2181-4994-9320-1DBA86315EB6}" type="presOf" srcId="{E000B3C1-D6D7-4DB3-A27D-29028070DA97}" destId="{16AF20CB-0169-4919-9859-B2A2A4119977}" srcOrd="0" destOrd="0" presId="urn:microsoft.com/office/officeart/2005/8/layout/list1"/>
    <dgm:cxn modelId="{92956377-FE16-4B34-A1FB-6DADEBC9567B}" srcId="{A122F21C-CE94-4F4F-9151-9B3C25554C90}" destId="{AF47F5C9-AFD8-44F2-9671-84E280573A26}" srcOrd="2" destOrd="0" parTransId="{F099C348-53C1-4451-B0DB-EC70950E5003}" sibTransId="{FBAF902C-C19C-429F-883D-AE3FE2E1482C}"/>
    <dgm:cxn modelId="{71C62287-9308-475B-86B5-60364D3DF364}" srcId="{02A4FD9C-2A21-4B8B-AA1A-1033C857A092}" destId="{A122F21C-CE94-4F4F-9151-9B3C25554C90}" srcOrd="1" destOrd="0" parTransId="{E76AB8BE-45C8-4BE1-B832-5790FC21B391}" sibTransId="{E64B3453-A42F-4E1B-B0A0-0A813FC17106}"/>
    <dgm:cxn modelId="{0E4EDB8F-F79C-48F7-A095-F21271FF40C8}" type="presOf" srcId="{E000B3C1-D6D7-4DB3-A27D-29028070DA97}" destId="{0682A7A4-B156-4D0A-9593-FC9C7C36DA77}" srcOrd="1" destOrd="0" presId="urn:microsoft.com/office/officeart/2005/8/layout/list1"/>
    <dgm:cxn modelId="{BB0E8DA1-913B-4B21-AC7F-4B11CF5DE819}" type="presOf" srcId="{A122F21C-CE94-4F4F-9151-9B3C25554C90}" destId="{D472F8F9-054A-4A65-94BD-0D37F85A2913}" srcOrd="1" destOrd="0" presId="urn:microsoft.com/office/officeart/2005/8/layout/list1"/>
    <dgm:cxn modelId="{ABD10FA6-DEC0-46AC-B507-B85BD12E3B87}" type="presOf" srcId="{02A4FD9C-2A21-4B8B-AA1A-1033C857A092}" destId="{DACC7FF6-98F3-4D89-A132-538F97D77051}" srcOrd="0" destOrd="0" presId="urn:microsoft.com/office/officeart/2005/8/layout/list1"/>
    <dgm:cxn modelId="{5B1411B9-7EED-4059-8078-89F02EE3A868}" srcId="{A122F21C-CE94-4F4F-9151-9B3C25554C90}" destId="{EE1CC8E9-532F-4B6B-B843-2B5CC25E6D50}" srcOrd="0" destOrd="0" parTransId="{FD0F3114-3874-4A50-8B8B-6B6500EE883F}" sibTransId="{15DF7AD8-B312-449F-8FE2-A6342A143DE7}"/>
    <dgm:cxn modelId="{FE20A0BF-FB11-4C6B-94C9-03CE72B4CF8F}" srcId="{A122F21C-CE94-4F4F-9151-9B3C25554C90}" destId="{115EAA2C-9676-4758-863A-CDBFE084F589}" srcOrd="3" destOrd="0" parTransId="{223F30AC-45B9-47C9-A523-753C9CE06E32}" sibTransId="{F888940B-DB16-4ABE-ADE7-AA18A36B3D48}"/>
    <dgm:cxn modelId="{A6D567C6-7A3B-48B3-A14C-B0212877D1C4}" srcId="{A122F21C-CE94-4F4F-9151-9B3C25554C90}" destId="{7C95AE0D-0369-43A9-A258-1799B0DCC35E}" srcOrd="1" destOrd="0" parTransId="{99F157BA-5849-4593-A1DB-08A68741ED0C}" sibTransId="{BDC32025-9BB2-454D-9F5D-746C64F3C52B}"/>
    <dgm:cxn modelId="{45DC02F4-3642-49C9-AD0F-C2B37D2E963E}" type="presOf" srcId="{115EAA2C-9676-4758-863A-CDBFE084F589}" destId="{1E21733C-334F-4595-A326-A860BF2AFA2F}" srcOrd="0" destOrd="3" presId="urn:microsoft.com/office/officeart/2005/8/layout/list1"/>
    <dgm:cxn modelId="{D4F31251-468C-491A-B3BB-3924C24255EB}" type="presParOf" srcId="{DACC7FF6-98F3-4D89-A132-538F97D77051}" destId="{61DB8D40-5105-427A-A2EA-0AD59DE58E0B}" srcOrd="0" destOrd="0" presId="urn:microsoft.com/office/officeart/2005/8/layout/list1"/>
    <dgm:cxn modelId="{534AFFCC-A94A-482B-B734-7D838BD2A648}" type="presParOf" srcId="{61DB8D40-5105-427A-A2EA-0AD59DE58E0B}" destId="{16AF20CB-0169-4919-9859-B2A2A4119977}" srcOrd="0" destOrd="0" presId="urn:microsoft.com/office/officeart/2005/8/layout/list1"/>
    <dgm:cxn modelId="{FF0B7C98-C0FB-4DBB-BC2A-E1F8FD33F6DD}" type="presParOf" srcId="{61DB8D40-5105-427A-A2EA-0AD59DE58E0B}" destId="{0682A7A4-B156-4D0A-9593-FC9C7C36DA77}" srcOrd="1" destOrd="0" presId="urn:microsoft.com/office/officeart/2005/8/layout/list1"/>
    <dgm:cxn modelId="{67DE2264-61A2-4FCD-B317-3033D4854019}" type="presParOf" srcId="{DACC7FF6-98F3-4D89-A132-538F97D77051}" destId="{DDE15E0E-22A3-416E-A8FD-0F0E456B3438}" srcOrd="1" destOrd="0" presId="urn:microsoft.com/office/officeart/2005/8/layout/list1"/>
    <dgm:cxn modelId="{088D1D91-7265-40A6-8CFF-8E19FC70491A}" type="presParOf" srcId="{DACC7FF6-98F3-4D89-A132-538F97D77051}" destId="{26ED3520-C121-4F7B-85A4-941A179B296E}" srcOrd="2" destOrd="0" presId="urn:microsoft.com/office/officeart/2005/8/layout/list1"/>
    <dgm:cxn modelId="{79871F2A-4B53-418B-B7B0-95CFBA386EA8}" type="presParOf" srcId="{DACC7FF6-98F3-4D89-A132-538F97D77051}" destId="{E38B7573-46BB-4E08-AC21-BE4279671DBC}" srcOrd="3" destOrd="0" presId="urn:microsoft.com/office/officeart/2005/8/layout/list1"/>
    <dgm:cxn modelId="{E987F788-106D-4F98-8F7E-E67D963EFFD3}" type="presParOf" srcId="{DACC7FF6-98F3-4D89-A132-538F97D77051}" destId="{C1C64A82-6728-4F4D-A0E1-7A209D249B30}" srcOrd="4" destOrd="0" presId="urn:microsoft.com/office/officeart/2005/8/layout/list1"/>
    <dgm:cxn modelId="{42067BA3-4FDD-45BE-9DC3-9C596B20F106}" type="presParOf" srcId="{C1C64A82-6728-4F4D-A0E1-7A209D249B30}" destId="{71EB2CFF-E37D-44EC-A84C-9A5B20DE123E}" srcOrd="0" destOrd="0" presId="urn:microsoft.com/office/officeart/2005/8/layout/list1"/>
    <dgm:cxn modelId="{EDA54D01-EFD3-4FF4-A97F-A058A3DAEF77}" type="presParOf" srcId="{C1C64A82-6728-4F4D-A0E1-7A209D249B30}" destId="{D472F8F9-054A-4A65-94BD-0D37F85A2913}" srcOrd="1" destOrd="0" presId="urn:microsoft.com/office/officeart/2005/8/layout/list1"/>
    <dgm:cxn modelId="{985F2526-D820-4586-941E-D66ACCC6C827}" type="presParOf" srcId="{DACC7FF6-98F3-4D89-A132-538F97D77051}" destId="{AEFF43E1-8608-465C-BB6E-CB61DA2AECDB}" srcOrd="5" destOrd="0" presId="urn:microsoft.com/office/officeart/2005/8/layout/list1"/>
    <dgm:cxn modelId="{35E979B0-490C-4BF6-A4C4-1FF35148A10A}" type="presParOf" srcId="{DACC7FF6-98F3-4D89-A132-538F97D77051}" destId="{1E21733C-334F-4595-A326-A860BF2AFA2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9DE765-4C03-4784-B507-E2F915886CE1}"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69CF8D0-18D9-4837-BDC2-7285C76CE860}">
      <dgm:prSet/>
      <dgm:spPr/>
      <dgm:t>
        <a:bodyPr/>
        <a:lstStyle/>
        <a:p>
          <a:r>
            <a:rPr lang="en-US"/>
            <a:t>Objectives: The learner will:</a:t>
          </a:r>
        </a:p>
      </dgm:t>
    </dgm:pt>
    <dgm:pt modelId="{E083F8A9-9FA3-415B-A3D8-7CA2F906ED49}" type="parTrans" cxnId="{09D929B2-382B-4519-AD6D-562C8C3BB788}">
      <dgm:prSet/>
      <dgm:spPr/>
      <dgm:t>
        <a:bodyPr/>
        <a:lstStyle/>
        <a:p>
          <a:endParaRPr lang="en-US"/>
        </a:p>
      </dgm:t>
    </dgm:pt>
    <dgm:pt modelId="{6991A91B-1BB4-4532-95F4-8127242055A8}" type="sibTrans" cxnId="{09D929B2-382B-4519-AD6D-562C8C3BB788}">
      <dgm:prSet/>
      <dgm:spPr/>
      <dgm:t>
        <a:bodyPr/>
        <a:lstStyle/>
        <a:p>
          <a:endParaRPr lang="en-US"/>
        </a:p>
      </dgm:t>
    </dgm:pt>
    <dgm:pt modelId="{44CF3E0D-943B-42A8-8597-29D1A718C072}">
      <dgm:prSet/>
      <dgm:spPr/>
      <dgm:t>
        <a:bodyPr/>
        <a:lstStyle/>
        <a:p>
          <a:r>
            <a:rPr lang="en-US"/>
            <a:t>1. Describe the purpose of interventional radiology (IR).</a:t>
          </a:r>
        </a:p>
      </dgm:t>
    </dgm:pt>
    <dgm:pt modelId="{20BCB23A-08D8-4F9B-BF9D-26A1DAD0901B}" type="parTrans" cxnId="{81179E0B-D2EC-49DA-9CD9-13057151359F}">
      <dgm:prSet/>
      <dgm:spPr/>
      <dgm:t>
        <a:bodyPr/>
        <a:lstStyle/>
        <a:p>
          <a:endParaRPr lang="en-US"/>
        </a:p>
      </dgm:t>
    </dgm:pt>
    <dgm:pt modelId="{E31FC091-49D7-41AC-8F74-9878931557A2}" type="sibTrans" cxnId="{81179E0B-D2EC-49DA-9CD9-13057151359F}">
      <dgm:prSet/>
      <dgm:spPr/>
      <dgm:t>
        <a:bodyPr/>
        <a:lstStyle/>
        <a:p>
          <a:endParaRPr lang="en-US"/>
        </a:p>
      </dgm:t>
    </dgm:pt>
    <dgm:pt modelId="{F255E3DA-9D48-46E7-9FE3-1BD5FA2ABE35}">
      <dgm:prSet/>
      <dgm:spPr/>
      <dgm:t>
        <a:bodyPr/>
        <a:lstStyle/>
        <a:p>
          <a:r>
            <a:rPr lang="en-US"/>
            <a:t>2. Discuss the considerations for the use of IR.</a:t>
          </a:r>
        </a:p>
      </dgm:t>
    </dgm:pt>
    <dgm:pt modelId="{E217E539-2490-444A-9298-AD1E77B61399}" type="parTrans" cxnId="{2606F86B-65BA-426F-B17A-143177B82E8E}">
      <dgm:prSet/>
      <dgm:spPr/>
      <dgm:t>
        <a:bodyPr/>
        <a:lstStyle/>
        <a:p>
          <a:endParaRPr lang="en-US"/>
        </a:p>
      </dgm:t>
    </dgm:pt>
    <dgm:pt modelId="{A89DCCB8-EDF1-4CA8-8199-98592B6DD529}" type="sibTrans" cxnId="{2606F86B-65BA-426F-B17A-143177B82E8E}">
      <dgm:prSet/>
      <dgm:spPr/>
      <dgm:t>
        <a:bodyPr/>
        <a:lstStyle/>
        <a:p>
          <a:endParaRPr lang="en-US"/>
        </a:p>
      </dgm:t>
    </dgm:pt>
    <dgm:pt modelId="{1D475277-5F80-463A-95DC-C1E3B96F7E9B}">
      <dgm:prSet/>
      <dgm:spPr/>
      <dgm:t>
        <a:bodyPr/>
        <a:lstStyle/>
        <a:p>
          <a:r>
            <a:rPr lang="en-US"/>
            <a:t>3. Describe imaging modalities.</a:t>
          </a:r>
        </a:p>
      </dgm:t>
    </dgm:pt>
    <dgm:pt modelId="{492C0C54-4694-48B4-8411-C02E34E123AF}" type="parTrans" cxnId="{4EE31262-CE51-4D9E-9BB7-628B54BEC351}">
      <dgm:prSet/>
      <dgm:spPr/>
      <dgm:t>
        <a:bodyPr/>
        <a:lstStyle/>
        <a:p>
          <a:endParaRPr lang="en-US"/>
        </a:p>
      </dgm:t>
    </dgm:pt>
    <dgm:pt modelId="{58D057BE-CADD-42BE-A641-33FDD95138F5}" type="sibTrans" cxnId="{4EE31262-CE51-4D9E-9BB7-628B54BEC351}">
      <dgm:prSet/>
      <dgm:spPr/>
      <dgm:t>
        <a:bodyPr/>
        <a:lstStyle/>
        <a:p>
          <a:endParaRPr lang="en-US"/>
        </a:p>
      </dgm:t>
    </dgm:pt>
    <dgm:pt modelId="{74BFADD9-1019-4140-AC6F-F308F43398F6}">
      <dgm:prSet/>
      <dgm:spPr/>
      <dgm:t>
        <a:bodyPr/>
        <a:lstStyle/>
        <a:p>
          <a:r>
            <a:rPr lang="en-US"/>
            <a:t>4. Evaluate the role of the surgical technologist</a:t>
          </a:r>
        </a:p>
      </dgm:t>
    </dgm:pt>
    <dgm:pt modelId="{A85B7065-6642-422A-AB98-177F98882F65}" type="parTrans" cxnId="{F356423B-CE26-4A62-A22D-BFB33B15462A}">
      <dgm:prSet/>
      <dgm:spPr/>
      <dgm:t>
        <a:bodyPr/>
        <a:lstStyle/>
        <a:p>
          <a:endParaRPr lang="en-US"/>
        </a:p>
      </dgm:t>
    </dgm:pt>
    <dgm:pt modelId="{DB8D0434-3129-4A6D-A9CB-DA0960F54A17}" type="sibTrans" cxnId="{F356423B-CE26-4A62-A22D-BFB33B15462A}">
      <dgm:prSet/>
      <dgm:spPr/>
      <dgm:t>
        <a:bodyPr/>
        <a:lstStyle/>
        <a:p>
          <a:endParaRPr lang="en-US"/>
        </a:p>
      </dgm:t>
    </dgm:pt>
    <dgm:pt modelId="{15B83E6B-77A0-45F3-BB43-E50390C74AC8}">
      <dgm:prSet/>
      <dgm:spPr/>
      <dgm:t>
        <a:bodyPr/>
        <a:lstStyle/>
        <a:p>
          <a:r>
            <a:rPr lang="en-US" dirty="0"/>
            <a:t>What is essential knowledge?</a:t>
          </a:r>
        </a:p>
      </dgm:t>
    </dgm:pt>
    <dgm:pt modelId="{F878CA9B-536B-47AB-92B1-FF167D3E5E29}" type="parTrans" cxnId="{78A8CFE3-210F-4B45-BE98-015B17803B54}">
      <dgm:prSet/>
      <dgm:spPr/>
      <dgm:t>
        <a:bodyPr/>
        <a:lstStyle/>
        <a:p>
          <a:endParaRPr lang="en-US"/>
        </a:p>
      </dgm:t>
    </dgm:pt>
    <dgm:pt modelId="{FC94B771-BCD7-4A26-94D9-174D4492C901}" type="sibTrans" cxnId="{78A8CFE3-210F-4B45-BE98-015B17803B54}">
      <dgm:prSet/>
      <dgm:spPr/>
      <dgm:t>
        <a:bodyPr/>
        <a:lstStyle/>
        <a:p>
          <a:endParaRPr lang="en-US"/>
        </a:p>
      </dgm:t>
    </dgm:pt>
    <dgm:pt modelId="{EAF696B7-34A1-46AF-9C9B-AC41607A58C1}">
      <dgm:prSet/>
      <dgm:spPr/>
      <dgm:t>
        <a:bodyPr/>
        <a:lstStyle/>
        <a:p>
          <a:r>
            <a:rPr lang="en-US"/>
            <a:t>How will it be taught?</a:t>
          </a:r>
        </a:p>
      </dgm:t>
    </dgm:pt>
    <dgm:pt modelId="{059B60B1-4FCE-44BA-81CC-A309B723BE71}" type="parTrans" cxnId="{46154D0D-FBA4-4A79-9C99-2C302BF870FA}">
      <dgm:prSet/>
      <dgm:spPr/>
      <dgm:t>
        <a:bodyPr/>
        <a:lstStyle/>
        <a:p>
          <a:endParaRPr lang="en-US"/>
        </a:p>
      </dgm:t>
    </dgm:pt>
    <dgm:pt modelId="{FBCC81DB-D57D-4236-9558-007C51B6BB0E}" type="sibTrans" cxnId="{46154D0D-FBA4-4A79-9C99-2C302BF870FA}">
      <dgm:prSet/>
      <dgm:spPr/>
      <dgm:t>
        <a:bodyPr/>
        <a:lstStyle/>
        <a:p>
          <a:endParaRPr lang="en-US"/>
        </a:p>
      </dgm:t>
    </dgm:pt>
    <dgm:pt modelId="{52B5C84E-6C79-40D5-B2D1-65ABC595F47E}">
      <dgm:prSet/>
      <dgm:spPr/>
      <dgm:t>
        <a:bodyPr/>
        <a:lstStyle/>
        <a:p>
          <a:r>
            <a:rPr lang="en-US"/>
            <a:t>How will it be assessed?</a:t>
          </a:r>
        </a:p>
      </dgm:t>
    </dgm:pt>
    <dgm:pt modelId="{EBF1F31F-9F0D-4C2E-BD06-11F2F57177FD}" type="parTrans" cxnId="{CFA61B91-C396-4894-AC2B-1B012CD025A3}">
      <dgm:prSet/>
      <dgm:spPr/>
      <dgm:t>
        <a:bodyPr/>
        <a:lstStyle/>
        <a:p>
          <a:endParaRPr lang="en-US"/>
        </a:p>
      </dgm:t>
    </dgm:pt>
    <dgm:pt modelId="{4D735A3D-8F95-4307-8DFD-63B325E87106}" type="sibTrans" cxnId="{CFA61B91-C396-4894-AC2B-1B012CD025A3}">
      <dgm:prSet/>
      <dgm:spPr/>
      <dgm:t>
        <a:bodyPr/>
        <a:lstStyle/>
        <a:p>
          <a:endParaRPr lang="en-US"/>
        </a:p>
      </dgm:t>
    </dgm:pt>
    <dgm:pt modelId="{99EBEF4A-7E1D-471E-9B70-7CE4395F4973}" type="pres">
      <dgm:prSet presAssocID="{BA9DE765-4C03-4784-B507-E2F915886CE1}" presName="linear" presStyleCnt="0">
        <dgm:presLayoutVars>
          <dgm:animLvl val="lvl"/>
          <dgm:resizeHandles val="exact"/>
        </dgm:presLayoutVars>
      </dgm:prSet>
      <dgm:spPr/>
    </dgm:pt>
    <dgm:pt modelId="{BB1B3506-883D-47CA-A7FE-A420B0BA43D8}" type="pres">
      <dgm:prSet presAssocID="{A69CF8D0-18D9-4837-BDC2-7285C76CE860}" presName="parentText" presStyleLbl="node1" presStyleIdx="0" presStyleCnt="4">
        <dgm:presLayoutVars>
          <dgm:chMax val="0"/>
          <dgm:bulletEnabled val="1"/>
        </dgm:presLayoutVars>
      </dgm:prSet>
      <dgm:spPr/>
    </dgm:pt>
    <dgm:pt modelId="{82E9ED6A-D400-4678-B0DD-4D9265207182}" type="pres">
      <dgm:prSet presAssocID="{A69CF8D0-18D9-4837-BDC2-7285C76CE860}" presName="childText" presStyleLbl="revTx" presStyleIdx="0" presStyleCnt="1">
        <dgm:presLayoutVars>
          <dgm:bulletEnabled val="1"/>
        </dgm:presLayoutVars>
      </dgm:prSet>
      <dgm:spPr/>
    </dgm:pt>
    <dgm:pt modelId="{7635825D-8E2C-445F-A17C-A92E8B9DE884}" type="pres">
      <dgm:prSet presAssocID="{15B83E6B-77A0-45F3-BB43-E50390C74AC8}" presName="parentText" presStyleLbl="node1" presStyleIdx="1" presStyleCnt="4">
        <dgm:presLayoutVars>
          <dgm:chMax val="0"/>
          <dgm:bulletEnabled val="1"/>
        </dgm:presLayoutVars>
      </dgm:prSet>
      <dgm:spPr/>
    </dgm:pt>
    <dgm:pt modelId="{AE3F45DA-6EC9-4A04-B101-D6F8AA194AD2}" type="pres">
      <dgm:prSet presAssocID="{FC94B771-BCD7-4A26-94D9-174D4492C901}" presName="spacer" presStyleCnt="0"/>
      <dgm:spPr/>
    </dgm:pt>
    <dgm:pt modelId="{8B2EB180-D61C-4A77-8A87-FCD1C103FDC0}" type="pres">
      <dgm:prSet presAssocID="{EAF696B7-34A1-46AF-9C9B-AC41607A58C1}" presName="parentText" presStyleLbl="node1" presStyleIdx="2" presStyleCnt="4">
        <dgm:presLayoutVars>
          <dgm:chMax val="0"/>
          <dgm:bulletEnabled val="1"/>
        </dgm:presLayoutVars>
      </dgm:prSet>
      <dgm:spPr/>
    </dgm:pt>
    <dgm:pt modelId="{1BE84901-987F-4948-B243-AA8A4B6EFFCC}" type="pres">
      <dgm:prSet presAssocID="{FBCC81DB-D57D-4236-9558-007C51B6BB0E}" presName="spacer" presStyleCnt="0"/>
      <dgm:spPr/>
    </dgm:pt>
    <dgm:pt modelId="{E0E165DE-2A42-4531-9171-981DE1E32D72}" type="pres">
      <dgm:prSet presAssocID="{52B5C84E-6C79-40D5-B2D1-65ABC595F47E}" presName="parentText" presStyleLbl="node1" presStyleIdx="3" presStyleCnt="4">
        <dgm:presLayoutVars>
          <dgm:chMax val="0"/>
          <dgm:bulletEnabled val="1"/>
        </dgm:presLayoutVars>
      </dgm:prSet>
      <dgm:spPr/>
    </dgm:pt>
  </dgm:ptLst>
  <dgm:cxnLst>
    <dgm:cxn modelId="{1E557E00-0A73-46C9-9FBA-8D29D61D2EEE}" type="presOf" srcId="{52B5C84E-6C79-40D5-B2D1-65ABC595F47E}" destId="{E0E165DE-2A42-4531-9171-981DE1E32D72}" srcOrd="0" destOrd="0" presId="urn:microsoft.com/office/officeart/2005/8/layout/vList2"/>
    <dgm:cxn modelId="{4AC0B203-4085-4195-9B46-FD4C6A9FFFDE}" type="presOf" srcId="{74BFADD9-1019-4140-AC6F-F308F43398F6}" destId="{82E9ED6A-D400-4678-B0DD-4D9265207182}" srcOrd="0" destOrd="3" presId="urn:microsoft.com/office/officeart/2005/8/layout/vList2"/>
    <dgm:cxn modelId="{81179E0B-D2EC-49DA-9CD9-13057151359F}" srcId="{A69CF8D0-18D9-4837-BDC2-7285C76CE860}" destId="{44CF3E0D-943B-42A8-8597-29D1A718C072}" srcOrd="0" destOrd="0" parTransId="{20BCB23A-08D8-4F9B-BF9D-26A1DAD0901B}" sibTransId="{E31FC091-49D7-41AC-8F74-9878931557A2}"/>
    <dgm:cxn modelId="{46154D0D-FBA4-4A79-9C99-2C302BF870FA}" srcId="{BA9DE765-4C03-4784-B507-E2F915886CE1}" destId="{EAF696B7-34A1-46AF-9C9B-AC41607A58C1}" srcOrd="2" destOrd="0" parTransId="{059B60B1-4FCE-44BA-81CC-A309B723BE71}" sibTransId="{FBCC81DB-D57D-4236-9558-007C51B6BB0E}"/>
    <dgm:cxn modelId="{7FCD5712-F8ED-4298-B437-F9F555664380}" type="presOf" srcId="{15B83E6B-77A0-45F3-BB43-E50390C74AC8}" destId="{7635825D-8E2C-445F-A17C-A92E8B9DE884}" srcOrd="0" destOrd="0" presId="urn:microsoft.com/office/officeart/2005/8/layout/vList2"/>
    <dgm:cxn modelId="{79353E1C-D886-4C1B-B3AD-8F1A84E32EBB}" type="presOf" srcId="{EAF696B7-34A1-46AF-9C9B-AC41607A58C1}" destId="{8B2EB180-D61C-4A77-8A87-FCD1C103FDC0}" srcOrd="0" destOrd="0" presId="urn:microsoft.com/office/officeart/2005/8/layout/vList2"/>
    <dgm:cxn modelId="{F356423B-CE26-4A62-A22D-BFB33B15462A}" srcId="{A69CF8D0-18D9-4837-BDC2-7285C76CE860}" destId="{74BFADD9-1019-4140-AC6F-F308F43398F6}" srcOrd="3" destOrd="0" parTransId="{A85B7065-6642-422A-AB98-177F98882F65}" sibTransId="{DB8D0434-3129-4A6D-A9CB-DA0960F54A17}"/>
    <dgm:cxn modelId="{76AEE63D-8927-45FA-8FF0-57AE4D0B22E4}" type="presOf" srcId="{F255E3DA-9D48-46E7-9FE3-1BD5FA2ABE35}" destId="{82E9ED6A-D400-4678-B0DD-4D9265207182}" srcOrd="0" destOrd="1" presId="urn:microsoft.com/office/officeart/2005/8/layout/vList2"/>
    <dgm:cxn modelId="{4EE31262-CE51-4D9E-9BB7-628B54BEC351}" srcId="{A69CF8D0-18D9-4837-BDC2-7285C76CE860}" destId="{1D475277-5F80-463A-95DC-C1E3B96F7E9B}" srcOrd="2" destOrd="0" parTransId="{492C0C54-4694-48B4-8411-C02E34E123AF}" sibTransId="{58D057BE-CADD-42BE-A641-33FDD95138F5}"/>
    <dgm:cxn modelId="{2606F86B-65BA-426F-B17A-143177B82E8E}" srcId="{A69CF8D0-18D9-4837-BDC2-7285C76CE860}" destId="{F255E3DA-9D48-46E7-9FE3-1BD5FA2ABE35}" srcOrd="1" destOrd="0" parTransId="{E217E539-2490-444A-9298-AD1E77B61399}" sibTransId="{A89DCCB8-EDF1-4CA8-8199-98592B6DD529}"/>
    <dgm:cxn modelId="{5B546682-6BC9-4209-8328-4FDE1ECC7BCC}" type="presOf" srcId="{BA9DE765-4C03-4784-B507-E2F915886CE1}" destId="{99EBEF4A-7E1D-471E-9B70-7CE4395F4973}" srcOrd="0" destOrd="0" presId="urn:microsoft.com/office/officeart/2005/8/layout/vList2"/>
    <dgm:cxn modelId="{54B69585-87B2-4626-A377-65614B0A49D2}" type="presOf" srcId="{1D475277-5F80-463A-95DC-C1E3B96F7E9B}" destId="{82E9ED6A-D400-4678-B0DD-4D9265207182}" srcOrd="0" destOrd="2" presId="urn:microsoft.com/office/officeart/2005/8/layout/vList2"/>
    <dgm:cxn modelId="{CFA61B91-C396-4894-AC2B-1B012CD025A3}" srcId="{BA9DE765-4C03-4784-B507-E2F915886CE1}" destId="{52B5C84E-6C79-40D5-B2D1-65ABC595F47E}" srcOrd="3" destOrd="0" parTransId="{EBF1F31F-9F0D-4C2E-BD06-11F2F57177FD}" sibTransId="{4D735A3D-8F95-4307-8DFD-63B325E87106}"/>
    <dgm:cxn modelId="{09D929B2-382B-4519-AD6D-562C8C3BB788}" srcId="{BA9DE765-4C03-4784-B507-E2F915886CE1}" destId="{A69CF8D0-18D9-4837-BDC2-7285C76CE860}" srcOrd="0" destOrd="0" parTransId="{E083F8A9-9FA3-415B-A3D8-7CA2F906ED49}" sibTransId="{6991A91B-1BB4-4532-95F4-8127242055A8}"/>
    <dgm:cxn modelId="{7412F3CE-2E69-4AA9-9E14-58127E9607C5}" type="presOf" srcId="{A69CF8D0-18D9-4837-BDC2-7285C76CE860}" destId="{BB1B3506-883D-47CA-A7FE-A420B0BA43D8}" srcOrd="0" destOrd="0" presId="urn:microsoft.com/office/officeart/2005/8/layout/vList2"/>
    <dgm:cxn modelId="{214153DA-F40A-4769-847D-7F233D5AF86F}" type="presOf" srcId="{44CF3E0D-943B-42A8-8597-29D1A718C072}" destId="{82E9ED6A-D400-4678-B0DD-4D9265207182}" srcOrd="0" destOrd="0" presId="urn:microsoft.com/office/officeart/2005/8/layout/vList2"/>
    <dgm:cxn modelId="{78A8CFE3-210F-4B45-BE98-015B17803B54}" srcId="{BA9DE765-4C03-4784-B507-E2F915886CE1}" destId="{15B83E6B-77A0-45F3-BB43-E50390C74AC8}" srcOrd="1" destOrd="0" parTransId="{F878CA9B-536B-47AB-92B1-FF167D3E5E29}" sibTransId="{FC94B771-BCD7-4A26-94D9-174D4492C901}"/>
    <dgm:cxn modelId="{9AC3CC35-B67D-48BF-951C-895BF6684B5A}" type="presParOf" srcId="{99EBEF4A-7E1D-471E-9B70-7CE4395F4973}" destId="{BB1B3506-883D-47CA-A7FE-A420B0BA43D8}" srcOrd="0" destOrd="0" presId="urn:microsoft.com/office/officeart/2005/8/layout/vList2"/>
    <dgm:cxn modelId="{C860906F-E9B5-4394-B3EB-D367C87AFA4B}" type="presParOf" srcId="{99EBEF4A-7E1D-471E-9B70-7CE4395F4973}" destId="{82E9ED6A-D400-4678-B0DD-4D9265207182}" srcOrd="1" destOrd="0" presId="urn:microsoft.com/office/officeart/2005/8/layout/vList2"/>
    <dgm:cxn modelId="{E4D1919A-49E2-4104-8869-C3BA353E1D4B}" type="presParOf" srcId="{99EBEF4A-7E1D-471E-9B70-7CE4395F4973}" destId="{7635825D-8E2C-445F-A17C-A92E8B9DE884}" srcOrd="2" destOrd="0" presId="urn:microsoft.com/office/officeart/2005/8/layout/vList2"/>
    <dgm:cxn modelId="{83465BA2-DEE1-4A1D-BCBF-A1E6A255D671}" type="presParOf" srcId="{99EBEF4A-7E1D-471E-9B70-7CE4395F4973}" destId="{AE3F45DA-6EC9-4A04-B101-D6F8AA194AD2}" srcOrd="3" destOrd="0" presId="urn:microsoft.com/office/officeart/2005/8/layout/vList2"/>
    <dgm:cxn modelId="{B66B4455-F1DB-48AC-B2B5-82639E0B3370}" type="presParOf" srcId="{99EBEF4A-7E1D-471E-9B70-7CE4395F4973}" destId="{8B2EB180-D61C-4A77-8A87-FCD1C103FDC0}" srcOrd="4" destOrd="0" presId="urn:microsoft.com/office/officeart/2005/8/layout/vList2"/>
    <dgm:cxn modelId="{ECAC87BC-B0FF-4116-988D-539E57048BB2}" type="presParOf" srcId="{99EBEF4A-7E1D-471E-9B70-7CE4395F4973}" destId="{1BE84901-987F-4948-B243-AA8A4B6EFFCC}" srcOrd="5" destOrd="0" presId="urn:microsoft.com/office/officeart/2005/8/layout/vList2"/>
    <dgm:cxn modelId="{569E0533-135C-425B-AA3C-158479893052}" type="presParOf" srcId="{99EBEF4A-7E1D-471E-9B70-7CE4395F4973}" destId="{E0E165DE-2A42-4531-9171-981DE1E32D7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14524-A3A6-4902-8753-5FB5CF64C5A0}">
      <dsp:nvSpPr>
        <dsp:cNvPr id="0" name=""/>
        <dsp:cNvSpPr/>
      </dsp:nvSpPr>
      <dsp:spPr>
        <a:xfrm>
          <a:off x="0" y="0"/>
          <a:ext cx="5351852" cy="180099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It takes 536 years to learn everything you need to know about surgery.</a:t>
          </a:r>
        </a:p>
      </dsp:txBody>
      <dsp:txXfrm>
        <a:off x="52749" y="52749"/>
        <a:ext cx="3490379" cy="1695501"/>
      </dsp:txXfrm>
    </dsp:sp>
    <dsp:sp modelId="{4FB09809-6436-4790-B256-FF4D3029ACA6}">
      <dsp:nvSpPr>
        <dsp:cNvPr id="0" name=""/>
        <dsp:cNvSpPr/>
      </dsp:nvSpPr>
      <dsp:spPr>
        <a:xfrm>
          <a:off x="944444" y="2201222"/>
          <a:ext cx="5351852" cy="180099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It takes 5360 years to teach a student everything they need to know about surgery.</a:t>
          </a:r>
        </a:p>
      </dsp:txBody>
      <dsp:txXfrm>
        <a:off x="997193" y="2253971"/>
        <a:ext cx="3131259" cy="1695501"/>
      </dsp:txXfrm>
    </dsp:sp>
    <dsp:sp modelId="{6DF7F986-DACE-4721-8737-5EBCBEB406EB}">
      <dsp:nvSpPr>
        <dsp:cNvPr id="0" name=""/>
        <dsp:cNvSpPr/>
      </dsp:nvSpPr>
      <dsp:spPr>
        <a:xfrm>
          <a:off x="4181202" y="1415786"/>
          <a:ext cx="1170649" cy="117064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44598" y="1415786"/>
        <a:ext cx="643857" cy="880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0" y="1469"/>
          <a:ext cx="3084892" cy="7450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225364" y="169096"/>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860480" y="1469"/>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dirty="0"/>
            <a:t>In Surgical Setting</a:t>
          </a:r>
        </a:p>
      </dsp:txBody>
      <dsp:txXfrm>
        <a:off x="860480" y="1469"/>
        <a:ext cx="2224411" cy="745005"/>
      </dsp:txXfrm>
    </dsp:sp>
    <dsp:sp modelId="{B9A40EDB-694E-464C-8356-AEE8787842F2}">
      <dsp:nvSpPr>
        <dsp:cNvPr id="0" name=""/>
        <dsp:cNvSpPr/>
      </dsp:nvSpPr>
      <dsp:spPr>
        <a:xfrm>
          <a:off x="0" y="932726"/>
          <a:ext cx="3084892" cy="745005"/>
        </a:xfrm>
        <a:prstGeom prst="roundRect">
          <a:avLst>
            <a:gd name="adj" fmla="val 10000"/>
          </a:avLst>
        </a:prstGeom>
        <a:solidFill>
          <a:schemeClr val="accent5">
            <a:hueOff val="1420348"/>
            <a:satOff val="-9402"/>
            <a:lumOff val="-1634"/>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225364" y="1100352"/>
          <a:ext cx="409752" cy="409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860480" y="932726"/>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dirty="0"/>
            <a:t>Safe Practices</a:t>
          </a:r>
        </a:p>
      </dsp:txBody>
      <dsp:txXfrm>
        <a:off x="860480" y="932726"/>
        <a:ext cx="2224411" cy="745005"/>
      </dsp:txXfrm>
    </dsp:sp>
    <dsp:sp modelId="{9DD6C5DE-B838-492F-B4A8-49E4DE8C5CF5}">
      <dsp:nvSpPr>
        <dsp:cNvPr id="0" name=""/>
        <dsp:cNvSpPr/>
      </dsp:nvSpPr>
      <dsp:spPr>
        <a:xfrm>
          <a:off x="0" y="1863982"/>
          <a:ext cx="3084892" cy="745005"/>
        </a:xfrm>
        <a:prstGeom prst="roundRect">
          <a:avLst>
            <a:gd name="adj" fmla="val 10000"/>
          </a:avLst>
        </a:prstGeom>
        <a:solidFill>
          <a:schemeClr val="accent5">
            <a:hueOff val="2840696"/>
            <a:satOff val="-18805"/>
            <a:lumOff val="-3268"/>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225364" y="2031608"/>
          <a:ext cx="409752" cy="409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860480" y="1863982"/>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dirty="0"/>
            <a:t>Patient Confidentiality</a:t>
          </a:r>
        </a:p>
      </dsp:txBody>
      <dsp:txXfrm>
        <a:off x="860480" y="1863982"/>
        <a:ext cx="2224411" cy="745005"/>
      </dsp:txXfrm>
    </dsp:sp>
    <dsp:sp modelId="{984F7435-4B4C-47D4-B03E-CC8917BDBDBB}">
      <dsp:nvSpPr>
        <dsp:cNvPr id="0" name=""/>
        <dsp:cNvSpPr/>
      </dsp:nvSpPr>
      <dsp:spPr>
        <a:xfrm>
          <a:off x="0" y="2795238"/>
          <a:ext cx="3084892" cy="745005"/>
        </a:xfrm>
        <a:prstGeom prst="roundRect">
          <a:avLst>
            <a:gd name="adj" fmla="val 10000"/>
          </a:avLst>
        </a:prstGeom>
        <a:solidFill>
          <a:schemeClr val="accent5">
            <a:hueOff val="4261045"/>
            <a:satOff val="-28207"/>
            <a:lumOff val="-4902"/>
            <a:alphaOff val="0"/>
          </a:schemeClr>
        </a:solidFill>
        <a:ln>
          <a:noFill/>
        </a:ln>
        <a:effectLst/>
      </dsp:spPr>
      <dsp:style>
        <a:lnRef idx="0">
          <a:scrgbClr r="0" g="0" b="0"/>
        </a:lnRef>
        <a:fillRef idx="1">
          <a:scrgbClr r="0" g="0" b="0"/>
        </a:fillRef>
        <a:effectRef idx="0">
          <a:scrgbClr r="0" g="0" b="0"/>
        </a:effectRef>
        <a:fontRef idx="minor"/>
      </dsp:style>
    </dsp:sp>
    <dsp:sp modelId="{D3271400-E9D7-4481-8E98-7952ACC542C2}">
      <dsp:nvSpPr>
        <dsp:cNvPr id="0" name=""/>
        <dsp:cNvSpPr/>
      </dsp:nvSpPr>
      <dsp:spPr>
        <a:xfrm>
          <a:off x="225364" y="2962865"/>
          <a:ext cx="409752" cy="4097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A86B5-8AF6-40E0-BDDB-512587036C8B}">
      <dsp:nvSpPr>
        <dsp:cNvPr id="0" name=""/>
        <dsp:cNvSpPr/>
      </dsp:nvSpPr>
      <dsp:spPr>
        <a:xfrm>
          <a:off x="860480" y="2795238"/>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dirty="0"/>
            <a:t>And Securing PHI</a:t>
          </a:r>
        </a:p>
      </dsp:txBody>
      <dsp:txXfrm>
        <a:off x="860480" y="2795238"/>
        <a:ext cx="2224411" cy="745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B642E-6878-4615-BB08-B6B1A23926A9}">
      <dsp:nvSpPr>
        <dsp:cNvPr id="0" name=""/>
        <dsp:cNvSpPr/>
      </dsp:nvSpPr>
      <dsp:spPr>
        <a:xfrm>
          <a:off x="0" y="143552"/>
          <a:ext cx="6692748" cy="547559"/>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Objectives: The learner will:</a:t>
          </a:r>
        </a:p>
      </dsp:txBody>
      <dsp:txXfrm>
        <a:off x="26730" y="170282"/>
        <a:ext cx="6639288" cy="494099"/>
      </dsp:txXfrm>
    </dsp:sp>
    <dsp:sp modelId="{5EC5AEDF-37EC-401A-93BD-5A80D606D5CB}">
      <dsp:nvSpPr>
        <dsp:cNvPr id="0" name=""/>
        <dsp:cNvSpPr/>
      </dsp:nvSpPr>
      <dsp:spPr>
        <a:xfrm>
          <a:off x="0" y="691112"/>
          <a:ext cx="6692748"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1. Describe the basic components of a computer system.</a:t>
          </a:r>
        </a:p>
        <a:p>
          <a:pPr marL="171450" lvl="1" indent="-171450" algn="l" defTabSz="844550">
            <a:lnSpc>
              <a:spcPct val="90000"/>
            </a:lnSpc>
            <a:spcBef>
              <a:spcPct val="0"/>
            </a:spcBef>
            <a:spcAft>
              <a:spcPct val="20000"/>
            </a:spcAft>
            <a:buChar char="•"/>
          </a:pPr>
          <a:r>
            <a:rPr lang="en-US" sz="1900" kern="1200"/>
            <a:t>2. Evaluate basic electronic medical records (EMR) systems used.</a:t>
          </a:r>
        </a:p>
        <a:p>
          <a:pPr marL="171450" lvl="1" indent="-171450" algn="l" defTabSz="844550">
            <a:lnSpc>
              <a:spcPct val="90000"/>
            </a:lnSpc>
            <a:spcBef>
              <a:spcPct val="0"/>
            </a:spcBef>
            <a:spcAft>
              <a:spcPct val="20000"/>
            </a:spcAft>
            <a:buChar char="•"/>
          </a:pPr>
          <a:r>
            <a:rPr lang="en-US" sz="1900" kern="1200" dirty="0"/>
            <a:t>3. Evaluate safe practices for implementing information technology.</a:t>
          </a:r>
        </a:p>
        <a:p>
          <a:pPr marL="171450" lvl="1" indent="-171450" algn="l" defTabSz="844550">
            <a:lnSpc>
              <a:spcPct val="90000"/>
            </a:lnSpc>
            <a:spcBef>
              <a:spcPct val="0"/>
            </a:spcBef>
            <a:spcAft>
              <a:spcPct val="20000"/>
            </a:spcAft>
            <a:buChar char="•"/>
          </a:pPr>
          <a:r>
            <a:rPr lang="en-US" sz="1900" kern="1200"/>
            <a:t>4. Describe best practices in securing protected health information (PHI). </a:t>
          </a:r>
        </a:p>
      </dsp:txBody>
      <dsp:txXfrm>
        <a:off x="0" y="691112"/>
        <a:ext cx="6692748" cy="1639440"/>
      </dsp:txXfrm>
    </dsp:sp>
    <dsp:sp modelId="{C46ED429-9648-415A-85D2-11FEA5E2972C}">
      <dsp:nvSpPr>
        <dsp:cNvPr id="0" name=""/>
        <dsp:cNvSpPr/>
      </dsp:nvSpPr>
      <dsp:spPr>
        <a:xfrm>
          <a:off x="0" y="2330552"/>
          <a:ext cx="6692748" cy="547559"/>
        </a:xfrm>
        <a:prstGeom prst="roundRect">
          <a:avLst/>
        </a:prstGeom>
        <a:gradFill rotWithShape="0">
          <a:gsLst>
            <a:gs pos="0">
              <a:schemeClr val="accent2">
                <a:hueOff val="1596027"/>
                <a:satOff val="-4850"/>
                <a:lumOff val="-65"/>
                <a:alphaOff val="0"/>
                <a:tint val="94000"/>
                <a:satMod val="105000"/>
                <a:lumMod val="102000"/>
              </a:schemeClr>
            </a:gs>
            <a:gs pos="100000">
              <a:schemeClr val="accent2">
                <a:hueOff val="1596027"/>
                <a:satOff val="-4850"/>
                <a:lumOff val="-6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is essential knowledge?</a:t>
          </a:r>
        </a:p>
      </dsp:txBody>
      <dsp:txXfrm>
        <a:off x="26730" y="2357282"/>
        <a:ext cx="6639288" cy="494099"/>
      </dsp:txXfrm>
    </dsp:sp>
    <dsp:sp modelId="{954EDDAA-A2B3-4191-A326-099907CDB918}">
      <dsp:nvSpPr>
        <dsp:cNvPr id="0" name=""/>
        <dsp:cNvSpPr/>
      </dsp:nvSpPr>
      <dsp:spPr>
        <a:xfrm>
          <a:off x="0" y="2947232"/>
          <a:ext cx="6692748" cy="547559"/>
        </a:xfrm>
        <a:prstGeom prst="roundRect">
          <a:avLst/>
        </a:prstGeom>
        <a:gradFill rotWithShape="0">
          <a:gsLst>
            <a:gs pos="0">
              <a:schemeClr val="accent2">
                <a:hueOff val="3192055"/>
                <a:satOff val="-9701"/>
                <a:lumOff val="-131"/>
                <a:alphaOff val="0"/>
                <a:tint val="94000"/>
                <a:satMod val="105000"/>
                <a:lumMod val="102000"/>
              </a:schemeClr>
            </a:gs>
            <a:gs pos="100000">
              <a:schemeClr val="accent2">
                <a:hueOff val="3192055"/>
                <a:satOff val="-9701"/>
                <a:lumOff val="-13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How </a:t>
          </a:r>
          <a:r>
            <a:rPr lang="en-US" sz="2400" kern="1200" dirty="0"/>
            <a:t>will it be taught?</a:t>
          </a:r>
        </a:p>
      </dsp:txBody>
      <dsp:txXfrm>
        <a:off x="26730" y="2973962"/>
        <a:ext cx="6639288" cy="494099"/>
      </dsp:txXfrm>
    </dsp:sp>
    <dsp:sp modelId="{63669FAE-1745-44B8-8512-30C5EE142F13}">
      <dsp:nvSpPr>
        <dsp:cNvPr id="0" name=""/>
        <dsp:cNvSpPr/>
      </dsp:nvSpPr>
      <dsp:spPr>
        <a:xfrm>
          <a:off x="0" y="3563912"/>
          <a:ext cx="6692748" cy="547559"/>
        </a:xfrm>
        <a:prstGeom prst="roundRect">
          <a:avLst/>
        </a:prstGeom>
        <a:gradFill rotWithShape="0">
          <a:gsLst>
            <a:gs pos="0">
              <a:schemeClr val="accent2">
                <a:hueOff val="4788082"/>
                <a:satOff val="-14551"/>
                <a:lumOff val="-196"/>
                <a:alphaOff val="0"/>
                <a:tint val="94000"/>
                <a:satMod val="105000"/>
                <a:lumMod val="102000"/>
              </a:schemeClr>
            </a:gs>
            <a:gs pos="100000">
              <a:schemeClr val="accent2">
                <a:hueOff val="4788082"/>
                <a:satOff val="-14551"/>
                <a:lumOff val="-19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How will it be assessed?</a:t>
          </a:r>
        </a:p>
      </dsp:txBody>
      <dsp:txXfrm>
        <a:off x="26730" y="3590642"/>
        <a:ext cx="6639288" cy="494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2E3F0-F6E7-4AF6-B1FE-EFA6B474A8BF}">
      <dsp:nvSpPr>
        <dsp:cNvPr id="0" name=""/>
        <dsp:cNvSpPr/>
      </dsp:nvSpPr>
      <dsp:spPr>
        <a:xfrm>
          <a:off x="0" y="21579"/>
          <a:ext cx="6692748" cy="479114"/>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Didactic:</a:t>
          </a:r>
          <a:endParaRPr lang="en-US" sz="2100" kern="1200"/>
        </a:p>
      </dsp:txBody>
      <dsp:txXfrm>
        <a:off x="23388" y="44967"/>
        <a:ext cx="6645972" cy="432338"/>
      </dsp:txXfrm>
    </dsp:sp>
    <dsp:sp modelId="{1EAA9712-0ACD-43CB-8A5C-C28B67210964}">
      <dsp:nvSpPr>
        <dsp:cNvPr id="0" name=""/>
        <dsp:cNvSpPr/>
      </dsp:nvSpPr>
      <dsp:spPr>
        <a:xfrm>
          <a:off x="0" y="500694"/>
          <a:ext cx="6692748" cy="9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baseline="0"/>
            <a:t>1. Describe the biophysics of lasers.</a:t>
          </a:r>
          <a:endParaRPr lang="en-US" sz="1600" kern="1200"/>
        </a:p>
        <a:p>
          <a:pPr marL="171450" lvl="1" indent="-171450" algn="l" defTabSz="711200">
            <a:lnSpc>
              <a:spcPct val="90000"/>
            </a:lnSpc>
            <a:spcBef>
              <a:spcPct val="0"/>
            </a:spcBef>
            <a:spcAft>
              <a:spcPct val="20000"/>
            </a:spcAft>
            <a:buChar char="•"/>
          </a:pPr>
          <a:r>
            <a:rPr lang="en-US" sz="1600" b="0" i="0" kern="1200" baseline="0"/>
            <a:t>2. Discuss the advantages of using lasers.</a:t>
          </a:r>
          <a:endParaRPr lang="en-US" sz="1600" kern="1200"/>
        </a:p>
        <a:p>
          <a:pPr marL="171450" lvl="1" indent="-171450" algn="l" defTabSz="711200">
            <a:lnSpc>
              <a:spcPct val="90000"/>
            </a:lnSpc>
            <a:spcBef>
              <a:spcPct val="0"/>
            </a:spcBef>
            <a:spcAft>
              <a:spcPct val="20000"/>
            </a:spcAft>
            <a:buChar char="•"/>
          </a:pPr>
          <a:r>
            <a:rPr lang="en-US" sz="1600" b="0" i="0" kern="1200" baseline="0"/>
            <a:t>3. Describe the types of lasers.</a:t>
          </a:r>
          <a:endParaRPr lang="en-US" sz="1600" kern="1200"/>
        </a:p>
        <a:p>
          <a:pPr marL="171450" lvl="1" indent="-171450" algn="l" defTabSz="711200">
            <a:lnSpc>
              <a:spcPct val="90000"/>
            </a:lnSpc>
            <a:spcBef>
              <a:spcPct val="0"/>
            </a:spcBef>
            <a:spcAft>
              <a:spcPct val="20000"/>
            </a:spcAft>
            <a:buChar char="•"/>
          </a:pPr>
          <a:r>
            <a:rPr lang="en-US" sz="1600" b="0" i="0" kern="1200" baseline="0"/>
            <a:t>4. Describe the specific applications of each type of laser.</a:t>
          </a:r>
          <a:endParaRPr lang="en-US" sz="1600" kern="1200"/>
        </a:p>
      </dsp:txBody>
      <dsp:txXfrm>
        <a:off x="0" y="500694"/>
        <a:ext cx="6692748" cy="999809"/>
      </dsp:txXfrm>
    </dsp:sp>
    <dsp:sp modelId="{259176A1-4598-4F53-88F2-845E2D26B25E}">
      <dsp:nvSpPr>
        <dsp:cNvPr id="0" name=""/>
        <dsp:cNvSpPr/>
      </dsp:nvSpPr>
      <dsp:spPr>
        <a:xfrm>
          <a:off x="0" y="1500504"/>
          <a:ext cx="6692748" cy="479114"/>
        </a:xfrm>
        <a:prstGeom prst="roundRect">
          <a:avLst/>
        </a:prstGeom>
        <a:gradFill rotWithShape="0">
          <a:gsLst>
            <a:gs pos="0">
              <a:schemeClr val="accent2">
                <a:hueOff val="1197020"/>
                <a:satOff val="-3638"/>
                <a:lumOff val="-49"/>
                <a:alphaOff val="0"/>
                <a:tint val="94000"/>
                <a:satMod val="105000"/>
                <a:lumMod val="102000"/>
              </a:schemeClr>
            </a:gs>
            <a:gs pos="100000">
              <a:schemeClr val="accent2">
                <a:hueOff val="1197020"/>
                <a:satOff val="-3638"/>
                <a:lumOff val="-4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Skill Applications:</a:t>
          </a:r>
          <a:endParaRPr lang="en-US" sz="2100" kern="1200"/>
        </a:p>
      </dsp:txBody>
      <dsp:txXfrm>
        <a:off x="23388" y="1523892"/>
        <a:ext cx="6645972" cy="432338"/>
      </dsp:txXfrm>
    </dsp:sp>
    <dsp:sp modelId="{F69D9F6F-00B8-4F2C-A056-76BB10CFF754}">
      <dsp:nvSpPr>
        <dsp:cNvPr id="0" name=""/>
        <dsp:cNvSpPr/>
      </dsp:nvSpPr>
      <dsp:spPr>
        <a:xfrm>
          <a:off x="0" y="1979619"/>
          <a:ext cx="6692748"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1. Demonstrate proper care and handling of surgical lasers.</a:t>
          </a:r>
        </a:p>
        <a:p>
          <a:pPr marL="171450" lvl="1" indent="-171450" algn="l" defTabSz="711200">
            <a:lnSpc>
              <a:spcPct val="90000"/>
            </a:lnSpc>
            <a:spcBef>
              <a:spcPct val="0"/>
            </a:spcBef>
            <a:spcAft>
              <a:spcPct val="20000"/>
            </a:spcAft>
            <a:buChar char="•"/>
          </a:pPr>
          <a:r>
            <a:rPr lang="en-US" sz="1600" kern="1200"/>
            <a:t>2. Demonstrate patient and healthcare provider safety in relationship to lasers in a surgical setting. </a:t>
          </a:r>
        </a:p>
      </dsp:txBody>
      <dsp:txXfrm>
        <a:off x="0" y="1979619"/>
        <a:ext cx="6692748" cy="695520"/>
      </dsp:txXfrm>
    </dsp:sp>
    <dsp:sp modelId="{376474D1-E327-4A12-8B01-194BFCA445B9}">
      <dsp:nvSpPr>
        <dsp:cNvPr id="0" name=""/>
        <dsp:cNvSpPr/>
      </dsp:nvSpPr>
      <dsp:spPr>
        <a:xfrm>
          <a:off x="0" y="2675139"/>
          <a:ext cx="6692748" cy="479114"/>
        </a:xfrm>
        <a:prstGeom prst="roundRect">
          <a:avLst/>
        </a:prstGeom>
        <a:gradFill rotWithShape="0">
          <a:gsLst>
            <a:gs pos="0">
              <a:schemeClr val="accent2">
                <a:hueOff val="2394041"/>
                <a:satOff val="-7276"/>
                <a:lumOff val="-98"/>
                <a:alphaOff val="0"/>
                <a:tint val="94000"/>
                <a:satMod val="105000"/>
                <a:lumMod val="102000"/>
              </a:schemeClr>
            </a:gs>
            <a:gs pos="100000">
              <a:schemeClr val="accent2">
                <a:hueOff val="2394041"/>
                <a:satOff val="-7276"/>
                <a:lumOff val="-9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What is essential knowledge?</a:t>
          </a:r>
        </a:p>
      </dsp:txBody>
      <dsp:txXfrm>
        <a:off x="23388" y="2698527"/>
        <a:ext cx="6645972" cy="432338"/>
      </dsp:txXfrm>
    </dsp:sp>
    <dsp:sp modelId="{C7C230BE-4F69-4CAD-BDD9-87DDD22D26F2}">
      <dsp:nvSpPr>
        <dsp:cNvPr id="0" name=""/>
        <dsp:cNvSpPr/>
      </dsp:nvSpPr>
      <dsp:spPr>
        <a:xfrm>
          <a:off x="0" y="3214734"/>
          <a:ext cx="6692748" cy="479114"/>
        </a:xfrm>
        <a:prstGeom prst="roundRect">
          <a:avLst/>
        </a:prstGeom>
        <a:gradFill rotWithShape="0">
          <a:gsLst>
            <a:gs pos="0">
              <a:schemeClr val="accent2">
                <a:hueOff val="3591061"/>
                <a:satOff val="-10913"/>
                <a:lumOff val="-147"/>
                <a:alphaOff val="0"/>
                <a:tint val="94000"/>
                <a:satMod val="105000"/>
                <a:lumMod val="102000"/>
              </a:schemeClr>
            </a:gs>
            <a:gs pos="100000">
              <a:schemeClr val="accent2">
                <a:hueOff val="3591061"/>
                <a:satOff val="-10913"/>
                <a:lumOff val="-14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How will it be taught?</a:t>
          </a:r>
        </a:p>
      </dsp:txBody>
      <dsp:txXfrm>
        <a:off x="23388" y="3238122"/>
        <a:ext cx="6645972" cy="432338"/>
      </dsp:txXfrm>
    </dsp:sp>
    <dsp:sp modelId="{CB38A1DA-ED9A-419D-8BB0-2B93B368293D}">
      <dsp:nvSpPr>
        <dsp:cNvPr id="0" name=""/>
        <dsp:cNvSpPr/>
      </dsp:nvSpPr>
      <dsp:spPr>
        <a:xfrm>
          <a:off x="0" y="3754329"/>
          <a:ext cx="6692748" cy="479114"/>
        </a:xfrm>
        <a:prstGeom prst="roundRect">
          <a:avLst/>
        </a:prstGeom>
        <a:gradFill rotWithShape="0">
          <a:gsLst>
            <a:gs pos="0">
              <a:schemeClr val="accent2">
                <a:hueOff val="4788082"/>
                <a:satOff val="-14551"/>
                <a:lumOff val="-196"/>
                <a:alphaOff val="0"/>
                <a:tint val="94000"/>
                <a:satMod val="105000"/>
                <a:lumMod val="102000"/>
              </a:schemeClr>
            </a:gs>
            <a:gs pos="100000">
              <a:schemeClr val="accent2">
                <a:hueOff val="4788082"/>
                <a:satOff val="-14551"/>
                <a:lumOff val="-19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How will it be assessed?</a:t>
          </a:r>
        </a:p>
      </dsp:txBody>
      <dsp:txXfrm>
        <a:off x="23388" y="3777717"/>
        <a:ext cx="6645972" cy="432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4AB55-A205-44E8-A302-F24EF2133DE2}">
      <dsp:nvSpPr>
        <dsp:cNvPr id="0" name=""/>
        <dsp:cNvSpPr/>
      </dsp:nvSpPr>
      <dsp:spPr>
        <a:xfrm>
          <a:off x="0" y="35282"/>
          <a:ext cx="6692748" cy="616004"/>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Objectives: The learner will:</a:t>
          </a:r>
        </a:p>
      </dsp:txBody>
      <dsp:txXfrm>
        <a:off x="30071" y="65353"/>
        <a:ext cx="6632606" cy="555862"/>
      </dsp:txXfrm>
    </dsp:sp>
    <dsp:sp modelId="{A863E222-86AD-4E23-A1C1-AFC05136C341}">
      <dsp:nvSpPr>
        <dsp:cNvPr id="0" name=""/>
        <dsp:cNvSpPr/>
      </dsp:nvSpPr>
      <dsp:spPr>
        <a:xfrm>
          <a:off x="0" y="651287"/>
          <a:ext cx="6692748"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1. Discuss the applications of each type of MIS system.</a:t>
          </a:r>
        </a:p>
        <a:p>
          <a:pPr marL="228600" lvl="1" indent="-228600" algn="l" defTabSz="933450">
            <a:lnSpc>
              <a:spcPct val="90000"/>
            </a:lnSpc>
            <a:spcBef>
              <a:spcPct val="0"/>
            </a:spcBef>
            <a:spcAft>
              <a:spcPct val="20000"/>
            </a:spcAft>
            <a:buChar char="•"/>
          </a:pPr>
          <a:r>
            <a:rPr lang="en-US" sz="2100" kern="1200"/>
            <a:t>2. Discuss the advantages of each type of MIS system.</a:t>
          </a:r>
        </a:p>
        <a:p>
          <a:pPr marL="228600" lvl="1" indent="-228600" algn="l" defTabSz="933450">
            <a:lnSpc>
              <a:spcPct val="90000"/>
            </a:lnSpc>
            <a:spcBef>
              <a:spcPct val="0"/>
            </a:spcBef>
            <a:spcAft>
              <a:spcPct val="20000"/>
            </a:spcAft>
            <a:buChar char="•"/>
          </a:pPr>
          <a:r>
            <a:rPr lang="en-US" sz="2100" kern="1200"/>
            <a:t>3. Discuss the risks associated with the use of each type of MIS system.</a:t>
          </a:r>
        </a:p>
        <a:p>
          <a:pPr marL="228600" lvl="1" indent="-228600" algn="l" defTabSz="933450">
            <a:lnSpc>
              <a:spcPct val="90000"/>
            </a:lnSpc>
            <a:spcBef>
              <a:spcPct val="0"/>
            </a:spcBef>
            <a:spcAft>
              <a:spcPct val="20000"/>
            </a:spcAft>
            <a:buChar char="•"/>
          </a:pPr>
          <a:r>
            <a:rPr lang="en-US" sz="2100" kern="1200"/>
            <a:t>4. Discuss the components of MIS systems. </a:t>
          </a:r>
        </a:p>
      </dsp:txBody>
      <dsp:txXfrm>
        <a:off x="0" y="651287"/>
        <a:ext cx="6692748" cy="1564920"/>
      </dsp:txXfrm>
    </dsp:sp>
    <dsp:sp modelId="{F4089267-D1A7-4C5E-B939-451505AD1FC6}">
      <dsp:nvSpPr>
        <dsp:cNvPr id="0" name=""/>
        <dsp:cNvSpPr/>
      </dsp:nvSpPr>
      <dsp:spPr>
        <a:xfrm>
          <a:off x="0" y="2216207"/>
          <a:ext cx="6692748" cy="616004"/>
        </a:xfrm>
        <a:prstGeom prst="roundRect">
          <a:avLst/>
        </a:prstGeom>
        <a:gradFill rotWithShape="0">
          <a:gsLst>
            <a:gs pos="0">
              <a:schemeClr val="accent2">
                <a:hueOff val="1596027"/>
                <a:satOff val="-4850"/>
                <a:lumOff val="-65"/>
                <a:alphaOff val="0"/>
                <a:tint val="94000"/>
                <a:satMod val="105000"/>
                <a:lumMod val="102000"/>
              </a:schemeClr>
            </a:gs>
            <a:gs pos="100000">
              <a:schemeClr val="accent2">
                <a:hueOff val="1596027"/>
                <a:satOff val="-4850"/>
                <a:lumOff val="-6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What is essential knowledge?</a:t>
          </a:r>
        </a:p>
      </dsp:txBody>
      <dsp:txXfrm>
        <a:off x="30071" y="2246278"/>
        <a:ext cx="6632606" cy="555862"/>
      </dsp:txXfrm>
    </dsp:sp>
    <dsp:sp modelId="{9944BBF1-BD7B-4A8A-A7D6-DF38767D2BD7}">
      <dsp:nvSpPr>
        <dsp:cNvPr id="0" name=""/>
        <dsp:cNvSpPr/>
      </dsp:nvSpPr>
      <dsp:spPr>
        <a:xfrm>
          <a:off x="0" y="2909972"/>
          <a:ext cx="6692748" cy="616004"/>
        </a:xfrm>
        <a:prstGeom prst="roundRect">
          <a:avLst/>
        </a:prstGeom>
        <a:gradFill rotWithShape="0">
          <a:gsLst>
            <a:gs pos="0">
              <a:schemeClr val="accent2">
                <a:hueOff val="3192055"/>
                <a:satOff val="-9701"/>
                <a:lumOff val="-131"/>
                <a:alphaOff val="0"/>
                <a:tint val="94000"/>
                <a:satMod val="105000"/>
                <a:lumMod val="102000"/>
              </a:schemeClr>
            </a:gs>
            <a:gs pos="100000">
              <a:schemeClr val="accent2">
                <a:hueOff val="3192055"/>
                <a:satOff val="-9701"/>
                <a:lumOff val="-13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How </a:t>
          </a:r>
          <a:r>
            <a:rPr lang="en-US" sz="2700" kern="1200" dirty="0"/>
            <a:t>will it be taught?</a:t>
          </a:r>
        </a:p>
      </dsp:txBody>
      <dsp:txXfrm>
        <a:off x="30071" y="2940043"/>
        <a:ext cx="6632606" cy="555862"/>
      </dsp:txXfrm>
    </dsp:sp>
    <dsp:sp modelId="{6C8FDD6D-345E-49E8-A333-D97E687D5350}">
      <dsp:nvSpPr>
        <dsp:cNvPr id="0" name=""/>
        <dsp:cNvSpPr/>
      </dsp:nvSpPr>
      <dsp:spPr>
        <a:xfrm>
          <a:off x="0" y="3603737"/>
          <a:ext cx="6692748" cy="616004"/>
        </a:xfrm>
        <a:prstGeom prst="roundRect">
          <a:avLst/>
        </a:prstGeom>
        <a:gradFill rotWithShape="0">
          <a:gsLst>
            <a:gs pos="0">
              <a:schemeClr val="accent2">
                <a:hueOff val="4788082"/>
                <a:satOff val="-14551"/>
                <a:lumOff val="-196"/>
                <a:alphaOff val="0"/>
                <a:tint val="94000"/>
                <a:satMod val="105000"/>
                <a:lumMod val="102000"/>
              </a:schemeClr>
            </a:gs>
            <a:gs pos="100000">
              <a:schemeClr val="accent2">
                <a:hueOff val="4788082"/>
                <a:satOff val="-14551"/>
                <a:lumOff val="-19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How will it be assessed?</a:t>
          </a:r>
        </a:p>
      </dsp:txBody>
      <dsp:txXfrm>
        <a:off x="30071" y="3633808"/>
        <a:ext cx="6632606" cy="555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3520-C121-4F7B-85A4-941A179B296E}">
      <dsp:nvSpPr>
        <dsp:cNvPr id="0" name=""/>
        <dsp:cNvSpPr/>
      </dsp:nvSpPr>
      <dsp:spPr>
        <a:xfrm>
          <a:off x="0" y="357035"/>
          <a:ext cx="9906000" cy="529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682A7A4-B156-4D0A-9593-FC9C7C36DA77}">
      <dsp:nvSpPr>
        <dsp:cNvPr id="0" name=""/>
        <dsp:cNvSpPr/>
      </dsp:nvSpPr>
      <dsp:spPr>
        <a:xfrm>
          <a:off x="495300" y="47075"/>
          <a:ext cx="6934200" cy="619920"/>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933450">
            <a:lnSpc>
              <a:spcPct val="90000"/>
            </a:lnSpc>
            <a:spcBef>
              <a:spcPct val="0"/>
            </a:spcBef>
            <a:spcAft>
              <a:spcPct val="35000"/>
            </a:spcAft>
            <a:buNone/>
          </a:pPr>
          <a:r>
            <a:rPr lang="en-US" sz="2100" kern="1200"/>
            <a:t>NOTE: New document in 7th ed. </a:t>
          </a:r>
        </a:p>
      </dsp:txBody>
      <dsp:txXfrm>
        <a:off x="525562" y="77337"/>
        <a:ext cx="6873676" cy="559396"/>
      </dsp:txXfrm>
    </dsp:sp>
    <dsp:sp modelId="{1E21733C-334F-4595-A326-A860BF2AFA2F}">
      <dsp:nvSpPr>
        <dsp:cNvPr id="0" name=""/>
        <dsp:cNvSpPr/>
      </dsp:nvSpPr>
      <dsp:spPr>
        <a:xfrm>
          <a:off x="0" y="1309595"/>
          <a:ext cx="9906000" cy="178605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8816" tIns="437388" rIns="76881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Describe the purpose of interventional radiology (IR).</a:t>
          </a:r>
        </a:p>
        <a:p>
          <a:pPr marL="228600" lvl="1" indent="-228600" algn="l" defTabSz="933450">
            <a:lnSpc>
              <a:spcPct val="90000"/>
            </a:lnSpc>
            <a:spcBef>
              <a:spcPct val="0"/>
            </a:spcBef>
            <a:spcAft>
              <a:spcPct val="15000"/>
            </a:spcAft>
            <a:buChar char="•"/>
          </a:pPr>
          <a:r>
            <a:rPr lang="en-US" sz="2100" kern="1200"/>
            <a:t>2. Discuss the considerations for the use of IR.</a:t>
          </a:r>
        </a:p>
        <a:p>
          <a:pPr marL="228600" lvl="1" indent="-228600" algn="l" defTabSz="933450">
            <a:lnSpc>
              <a:spcPct val="90000"/>
            </a:lnSpc>
            <a:spcBef>
              <a:spcPct val="0"/>
            </a:spcBef>
            <a:spcAft>
              <a:spcPct val="15000"/>
            </a:spcAft>
            <a:buChar char="•"/>
          </a:pPr>
          <a:r>
            <a:rPr lang="en-US" sz="2100" kern="1200"/>
            <a:t>3. Describe imaging modalities.</a:t>
          </a:r>
        </a:p>
        <a:p>
          <a:pPr marL="228600" lvl="1" indent="-228600" algn="l" defTabSz="933450">
            <a:lnSpc>
              <a:spcPct val="90000"/>
            </a:lnSpc>
            <a:spcBef>
              <a:spcPct val="0"/>
            </a:spcBef>
            <a:spcAft>
              <a:spcPct val="15000"/>
            </a:spcAft>
            <a:buChar char="•"/>
          </a:pPr>
          <a:r>
            <a:rPr lang="en-US" sz="2100" kern="1200"/>
            <a:t>4. Evaluate the role of the surgical technologist.</a:t>
          </a:r>
        </a:p>
      </dsp:txBody>
      <dsp:txXfrm>
        <a:off x="0" y="1309595"/>
        <a:ext cx="9906000" cy="1786050"/>
      </dsp:txXfrm>
    </dsp:sp>
    <dsp:sp modelId="{D472F8F9-054A-4A65-94BD-0D37F85A2913}">
      <dsp:nvSpPr>
        <dsp:cNvPr id="0" name=""/>
        <dsp:cNvSpPr/>
      </dsp:nvSpPr>
      <dsp:spPr>
        <a:xfrm>
          <a:off x="495300" y="999635"/>
          <a:ext cx="6934200" cy="619920"/>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933450">
            <a:lnSpc>
              <a:spcPct val="90000"/>
            </a:lnSpc>
            <a:spcBef>
              <a:spcPct val="0"/>
            </a:spcBef>
            <a:spcAft>
              <a:spcPct val="35000"/>
            </a:spcAft>
            <a:buNone/>
          </a:pPr>
          <a:r>
            <a:rPr lang="en-US" sz="2100" kern="1200"/>
            <a:t>Objectives: The learner will:</a:t>
          </a:r>
        </a:p>
      </dsp:txBody>
      <dsp:txXfrm>
        <a:off x="525562" y="1029897"/>
        <a:ext cx="6873676"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B3506-883D-47CA-A7FE-A420B0BA43D8}">
      <dsp:nvSpPr>
        <dsp:cNvPr id="0" name=""/>
        <dsp:cNvSpPr/>
      </dsp:nvSpPr>
      <dsp:spPr>
        <a:xfrm>
          <a:off x="0" y="161034"/>
          <a:ext cx="6692748" cy="616004"/>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Objectives: The learner will:</a:t>
          </a:r>
        </a:p>
      </dsp:txBody>
      <dsp:txXfrm>
        <a:off x="30071" y="191105"/>
        <a:ext cx="6632606" cy="555862"/>
      </dsp:txXfrm>
    </dsp:sp>
    <dsp:sp modelId="{82E9ED6A-D400-4678-B0DD-4D9265207182}">
      <dsp:nvSpPr>
        <dsp:cNvPr id="0" name=""/>
        <dsp:cNvSpPr/>
      </dsp:nvSpPr>
      <dsp:spPr>
        <a:xfrm>
          <a:off x="0" y="777039"/>
          <a:ext cx="6692748"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1. Describe the purpose of interventional radiology (IR).</a:t>
          </a:r>
        </a:p>
        <a:p>
          <a:pPr marL="228600" lvl="1" indent="-228600" algn="l" defTabSz="933450">
            <a:lnSpc>
              <a:spcPct val="90000"/>
            </a:lnSpc>
            <a:spcBef>
              <a:spcPct val="0"/>
            </a:spcBef>
            <a:spcAft>
              <a:spcPct val="20000"/>
            </a:spcAft>
            <a:buChar char="•"/>
          </a:pPr>
          <a:r>
            <a:rPr lang="en-US" sz="2100" kern="1200"/>
            <a:t>2. Discuss the considerations for the use of IR.</a:t>
          </a:r>
        </a:p>
        <a:p>
          <a:pPr marL="228600" lvl="1" indent="-228600" algn="l" defTabSz="933450">
            <a:lnSpc>
              <a:spcPct val="90000"/>
            </a:lnSpc>
            <a:spcBef>
              <a:spcPct val="0"/>
            </a:spcBef>
            <a:spcAft>
              <a:spcPct val="20000"/>
            </a:spcAft>
            <a:buChar char="•"/>
          </a:pPr>
          <a:r>
            <a:rPr lang="en-US" sz="2100" kern="1200"/>
            <a:t>3. Describe imaging modalities.</a:t>
          </a:r>
        </a:p>
        <a:p>
          <a:pPr marL="228600" lvl="1" indent="-228600" algn="l" defTabSz="933450">
            <a:lnSpc>
              <a:spcPct val="90000"/>
            </a:lnSpc>
            <a:spcBef>
              <a:spcPct val="0"/>
            </a:spcBef>
            <a:spcAft>
              <a:spcPct val="20000"/>
            </a:spcAft>
            <a:buChar char="•"/>
          </a:pPr>
          <a:r>
            <a:rPr lang="en-US" sz="2100" kern="1200"/>
            <a:t>4. Evaluate the role of the surgical technologist</a:t>
          </a:r>
        </a:p>
      </dsp:txBody>
      <dsp:txXfrm>
        <a:off x="0" y="777039"/>
        <a:ext cx="6692748" cy="1313414"/>
      </dsp:txXfrm>
    </dsp:sp>
    <dsp:sp modelId="{7635825D-8E2C-445F-A17C-A92E8B9DE884}">
      <dsp:nvSpPr>
        <dsp:cNvPr id="0" name=""/>
        <dsp:cNvSpPr/>
      </dsp:nvSpPr>
      <dsp:spPr>
        <a:xfrm>
          <a:off x="0" y="2090454"/>
          <a:ext cx="6692748" cy="616004"/>
        </a:xfrm>
        <a:prstGeom prst="roundRect">
          <a:avLst/>
        </a:prstGeom>
        <a:gradFill rotWithShape="0">
          <a:gsLst>
            <a:gs pos="0">
              <a:schemeClr val="accent2">
                <a:hueOff val="1596027"/>
                <a:satOff val="-4850"/>
                <a:lumOff val="-65"/>
                <a:alphaOff val="0"/>
                <a:tint val="94000"/>
                <a:satMod val="105000"/>
                <a:lumMod val="102000"/>
              </a:schemeClr>
            </a:gs>
            <a:gs pos="100000">
              <a:schemeClr val="accent2">
                <a:hueOff val="1596027"/>
                <a:satOff val="-4850"/>
                <a:lumOff val="-6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What is essential knowledge?</a:t>
          </a:r>
        </a:p>
      </dsp:txBody>
      <dsp:txXfrm>
        <a:off x="30071" y="2120525"/>
        <a:ext cx="6632606" cy="555862"/>
      </dsp:txXfrm>
    </dsp:sp>
    <dsp:sp modelId="{8B2EB180-D61C-4A77-8A87-FCD1C103FDC0}">
      <dsp:nvSpPr>
        <dsp:cNvPr id="0" name=""/>
        <dsp:cNvSpPr/>
      </dsp:nvSpPr>
      <dsp:spPr>
        <a:xfrm>
          <a:off x="0" y="2784219"/>
          <a:ext cx="6692748" cy="616004"/>
        </a:xfrm>
        <a:prstGeom prst="roundRect">
          <a:avLst/>
        </a:prstGeom>
        <a:gradFill rotWithShape="0">
          <a:gsLst>
            <a:gs pos="0">
              <a:schemeClr val="accent2">
                <a:hueOff val="3192055"/>
                <a:satOff val="-9701"/>
                <a:lumOff val="-131"/>
                <a:alphaOff val="0"/>
                <a:tint val="94000"/>
                <a:satMod val="105000"/>
                <a:lumMod val="102000"/>
              </a:schemeClr>
            </a:gs>
            <a:gs pos="100000">
              <a:schemeClr val="accent2">
                <a:hueOff val="3192055"/>
                <a:satOff val="-9701"/>
                <a:lumOff val="-13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How will it be taught?</a:t>
          </a:r>
        </a:p>
      </dsp:txBody>
      <dsp:txXfrm>
        <a:off x="30071" y="2814290"/>
        <a:ext cx="6632606" cy="555862"/>
      </dsp:txXfrm>
    </dsp:sp>
    <dsp:sp modelId="{E0E165DE-2A42-4531-9171-981DE1E32D72}">
      <dsp:nvSpPr>
        <dsp:cNvPr id="0" name=""/>
        <dsp:cNvSpPr/>
      </dsp:nvSpPr>
      <dsp:spPr>
        <a:xfrm>
          <a:off x="0" y="3477984"/>
          <a:ext cx="6692748" cy="616004"/>
        </a:xfrm>
        <a:prstGeom prst="roundRect">
          <a:avLst/>
        </a:prstGeom>
        <a:gradFill rotWithShape="0">
          <a:gsLst>
            <a:gs pos="0">
              <a:schemeClr val="accent2">
                <a:hueOff val="4788082"/>
                <a:satOff val="-14551"/>
                <a:lumOff val="-196"/>
                <a:alphaOff val="0"/>
                <a:tint val="94000"/>
                <a:satMod val="105000"/>
                <a:lumMod val="102000"/>
              </a:schemeClr>
            </a:gs>
            <a:gs pos="100000">
              <a:schemeClr val="accent2">
                <a:hueOff val="4788082"/>
                <a:satOff val="-14551"/>
                <a:lumOff val="-19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How will it be assessed?</a:t>
          </a:r>
        </a:p>
      </dsp:txBody>
      <dsp:txXfrm>
        <a:off x="30071" y="3508055"/>
        <a:ext cx="6632606" cy="5558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3/3/2023</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3/3/2023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16</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29</a:t>
            </a:fld>
            <a:endParaRPr lang="en-US" dirty="0"/>
          </a:p>
        </p:txBody>
      </p:sp>
    </p:spTree>
    <p:extLst>
      <p:ext uri="{BB962C8B-B14F-4D97-AF65-F5344CB8AC3E}">
        <p14:creationId xmlns:p14="http://schemas.microsoft.com/office/powerpoint/2010/main" val="1004962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3/3/2023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3/3/2023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jpe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6.jpe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7/06/relationships/model3d" Target="../media/model3d1.glb"/><Relationship Id="rId1" Type="http://schemas.openxmlformats.org/officeDocument/2006/relationships/slideLayout" Target="../slideLayouts/slideLayout4.xml"/><Relationship Id="rId5" Type="http://schemas.openxmlformats.org/officeDocument/2006/relationships/image" Target="../media/image26.png"/><Relationship Id="rId4" Type="http://schemas.microsoft.com/office/2017/06/relationships/model3d" Target="../media/model3d2.glb"/></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7/06/relationships/model3d" Target="../media/model3d3.glb"/><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mailto:Grant.Wilson@calhoun.edu" TargetMode="External"/><Relationship Id="rId5" Type="http://schemas.openxmlformats.org/officeDocument/2006/relationships/hyperlink" Target="mailto:Carla.crayton@calhoun.edu"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367896"/>
          </a:xfrm>
        </p:spPr>
        <p:txBody>
          <a:bodyPr anchor="ctr">
            <a:normAutofit/>
          </a:bodyPr>
          <a:lstStyle/>
          <a:p>
            <a:pPr algn="ctr"/>
            <a:r>
              <a:rPr lang="en-US" dirty="0"/>
              <a:t>Teaching tech Sciences</a:t>
            </a: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2667001" y="3602038"/>
            <a:ext cx="6857999" cy="953029"/>
          </a:xfrm>
        </p:spPr>
        <p:txBody>
          <a:bodyPr>
            <a:normAutofit/>
          </a:bodyPr>
          <a:lstStyle/>
          <a:p>
            <a:pPr algn="ctr"/>
            <a:r>
              <a:rPr lang="en-US" dirty="0"/>
              <a:t>Not my favorite topic</a:t>
            </a: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8">
            <a:extLst>
              <a:ext uri="{FF2B5EF4-FFF2-40B4-BE49-F238E27FC236}">
                <a16:creationId xmlns:a16="http://schemas.microsoft.com/office/drawing/2014/main" id="{E79AA19A-D2E5-47F2-AF0A-1AF60D42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0" name="Picture 2">
            <a:extLst>
              <a:ext uri="{FF2B5EF4-FFF2-40B4-BE49-F238E27FC236}">
                <a16:creationId xmlns:a16="http://schemas.microsoft.com/office/drawing/2014/main" id="{91A1E618-D29E-4367-8C34-500E34D05B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783" y="0"/>
            <a:ext cx="12188952" cy="6858000"/>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grpSp>
        <p:nvGrpSpPr>
          <p:cNvPr id="61" name="Group 12">
            <a:extLst>
              <a:ext uri="{FF2B5EF4-FFF2-40B4-BE49-F238E27FC236}">
                <a16:creationId xmlns:a16="http://schemas.microsoft.com/office/drawing/2014/main" id="{81F2BFD0-D896-4BA3-BA8F-0C866BD024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E768552D-D282-4F68-A829-290A4E83179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B24AFF31-9CD5-4E66-92F8-23BBAA24FB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2267C9D4-1770-45DD-AAFC-481CD7F9AA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10DD6E0B-EC58-4D78-8125-AD2172CD2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23D6129D-742B-422D-A589-6692C16715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9EA94B27-F456-4ED8-8882-77632BDA0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5B7F96AD-560C-44A0-A513-B06758743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86701218-3235-4E29-9935-1315B5CCA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046B7BE0-D335-42EA-9893-4FA7654F1F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1CE912BA-808B-403C-B26F-8083A682E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D974F65A-298C-4395-B461-99B9B49A07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700B2930-989F-49DC-B909-8150145AD09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795CB5A4-5145-4F55-95D0-6FB820C8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54BB8F48-D800-442A-A603-979FE924B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6E863078-201C-4DC0-8D49-077300CE5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A07EBB6-75B0-4867-9AAF-7A645F4148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FA40A456-C685-468E-802E-FC9DF586AFD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F101202F-1B2A-414C-83B7-9327E599C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4CC9B21F-B169-47E9-9B97-3BB645B29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BC5FF733-2B71-4734-AD6A-5B35D99A3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0BCEB342-9AFC-4DCB-B92F-E08DC9594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3B9B4933-5C48-49CF-9C6A-A29413150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404FC76C-600A-482C-8386-F77ACBCCA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E8C5D50B-A590-4AAE-A748-113B62DADA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6C045F21-7031-4278-BFEE-A9E856ADA9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20EE11A6-3412-4362-8A81-592A15F2A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A376EBB9-93F5-4B6F-95B3-C36B6C851E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03840A92-1F08-C1E5-0C4F-D7E26789F1BF}"/>
              </a:ext>
            </a:extLst>
          </p:cNvPr>
          <p:cNvSpPr>
            <a:spLocks noGrp="1"/>
          </p:cNvSpPr>
          <p:nvPr>
            <p:ph type="title"/>
          </p:nvPr>
        </p:nvSpPr>
        <p:spPr>
          <a:xfrm>
            <a:off x="853330" y="1254035"/>
            <a:ext cx="2926190" cy="4002222"/>
          </a:xfrm>
        </p:spPr>
        <p:txBody>
          <a:bodyPr>
            <a:normAutofit/>
          </a:bodyPr>
          <a:lstStyle/>
          <a:p>
            <a:r>
              <a:rPr lang="en-US">
                <a:solidFill>
                  <a:srgbClr val="FFFFFF"/>
                </a:solidFill>
              </a:rPr>
              <a:t>How will it be taught</a:t>
            </a:r>
          </a:p>
        </p:txBody>
      </p:sp>
      <p:sp useBgFill="1">
        <p:nvSpPr>
          <p:cNvPr id="62" name="Round Diagonal Corner Rectangle 6">
            <a:extLst>
              <a:ext uri="{FF2B5EF4-FFF2-40B4-BE49-F238E27FC236}">
                <a16:creationId xmlns:a16="http://schemas.microsoft.com/office/drawing/2014/main" id="{092ADBCF-B973-4C52-B740-4963E95B3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43">
            <a:extLst>
              <a:ext uri="{FF2B5EF4-FFF2-40B4-BE49-F238E27FC236}">
                <a16:creationId xmlns:a16="http://schemas.microsoft.com/office/drawing/2014/main" id="{3FDD94EF-2C73-4E4C-8332-A75D8AC6BE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45" name="Freeform 32">
              <a:extLst>
                <a:ext uri="{FF2B5EF4-FFF2-40B4-BE49-F238E27FC236}">
                  <a16:creationId xmlns:a16="http://schemas.microsoft.com/office/drawing/2014/main" id="{16EF4FCE-B4BF-485E-B545-95827107A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6" name="Freeform 33">
              <a:extLst>
                <a:ext uri="{FF2B5EF4-FFF2-40B4-BE49-F238E27FC236}">
                  <a16:creationId xmlns:a16="http://schemas.microsoft.com/office/drawing/2014/main" id="{C2DD2F29-32E6-486A-A295-CB29680AD9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34">
              <a:extLst>
                <a:ext uri="{FF2B5EF4-FFF2-40B4-BE49-F238E27FC236}">
                  <a16:creationId xmlns:a16="http://schemas.microsoft.com/office/drawing/2014/main" id="{B1A76276-E7B7-4550-9AFF-0A2E9EAEA4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35">
              <a:extLst>
                <a:ext uri="{FF2B5EF4-FFF2-40B4-BE49-F238E27FC236}">
                  <a16:creationId xmlns:a16="http://schemas.microsoft.com/office/drawing/2014/main" id="{EAFC4E0E-3390-457C-BCC9-A2479C10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36">
              <a:extLst>
                <a:ext uri="{FF2B5EF4-FFF2-40B4-BE49-F238E27FC236}">
                  <a16:creationId xmlns:a16="http://schemas.microsoft.com/office/drawing/2014/main" id="{D0E59BF7-C450-4448-B71A-80ECD878D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37">
              <a:extLst>
                <a:ext uri="{FF2B5EF4-FFF2-40B4-BE49-F238E27FC236}">
                  <a16:creationId xmlns:a16="http://schemas.microsoft.com/office/drawing/2014/main" id="{BAB182A0-0A27-42D3-A9D0-56E8B7F4A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38">
              <a:extLst>
                <a:ext uri="{FF2B5EF4-FFF2-40B4-BE49-F238E27FC236}">
                  <a16:creationId xmlns:a16="http://schemas.microsoft.com/office/drawing/2014/main" id="{4C9A08D9-525C-448E-A071-78226848F4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39">
              <a:extLst>
                <a:ext uri="{FF2B5EF4-FFF2-40B4-BE49-F238E27FC236}">
                  <a16:creationId xmlns:a16="http://schemas.microsoft.com/office/drawing/2014/main" id="{E7818D96-423C-499F-A080-00EF0B9D4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40">
              <a:extLst>
                <a:ext uri="{FF2B5EF4-FFF2-40B4-BE49-F238E27FC236}">
                  <a16:creationId xmlns:a16="http://schemas.microsoft.com/office/drawing/2014/main" id="{059B8971-2367-46BA-8FCC-D001A6C369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Rectangle 41">
              <a:extLst>
                <a:ext uri="{FF2B5EF4-FFF2-40B4-BE49-F238E27FC236}">
                  <a16:creationId xmlns:a16="http://schemas.microsoft.com/office/drawing/2014/main" id="{E4DF0A08-11EF-495A-980F-2ED66FBB81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grpSp>
      <p:graphicFrame>
        <p:nvGraphicFramePr>
          <p:cNvPr id="64" name="Content Placeholder 2">
            <a:extLst>
              <a:ext uri="{FF2B5EF4-FFF2-40B4-BE49-F238E27FC236}">
                <a16:creationId xmlns:a16="http://schemas.microsoft.com/office/drawing/2014/main" id="{292C61E9-AAFD-6F18-7836-24E76C2AC81D}"/>
              </a:ext>
            </a:extLst>
          </p:cNvPr>
          <p:cNvGraphicFramePr>
            <a:graphicFrameLocks noGrp="1"/>
          </p:cNvGraphicFramePr>
          <p:nvPr>
            <p:ph idx="1"/>
            <p:extLst>
              <p:ext uri="{D42A27DB-BD31-4B8C-83A1-F6EECF244321}">
                <p14:modId xmlns:p14="http://schemas.microsoft.com/office/powerpoint/2010/main" val="3177538444"/>
              </p:ext>
            </p:extLst>
          </p:nvPr>
        </p:nvGraphicFramePr>
        <p:xfrm>
          <a:off x="4423954" y="1254035"/>
          <a:ext cx="6296297" cy="4002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63838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6639-E840-0652-0235-D7396E8DCB5F}"/>
              </a:ext>
            </a:extLst>
          </p:cNvPr>
          <p:cNvSpPr>
            <a:spLocks noGrp="1"/>
          </p:cNvSpPr>
          <p:nvPr>
            <p:ph type="title"/>
          </p:nvPr>
        </p:nvSpPr>
        <p:spPr/>
        <p:txBody>
          <a:bodyPr/>
          <a:lstStyle/>
          <a:p>
            <a:r>
              <a:rPr lang="en-US" dirty="0"/>
              <a:t>How will it be taught</a:t>
            </a:r>
          </a:p>
        </p:txBody>
      </p:sp>
      <p:sp>
        <p:nvSpPr>
          <p:cNvPr id="3" name="Content Placeholder 2">
            <a:extLst>
              <a:ext uri="{FF2B5EF4-FFF2-40B4-BE49-F238E27FC236}">
                <a16:creationId xmlns:a16="http://schemas.microsoft.com/office/drawing/2014/main" id="{DF3F8365-CDD9-F519-5BA3-AF8430AAE91D}"/>
              </a:ext>
            </a:extLst>
          </p:cNvPr>
          <p:cNvSpPr>
            <a:spLocks noGrp="1"/>
          </p:cNvSpPr>
          <p:nvPr>
            <p:ph idx="1"/>
          </p:nvPr>
        </p:nvSpPr>
        <p:spPr/>
        <p:txBody>
          <a:bodyPr>
            <a:normAutofit fontScale="92500" lnSpcReduction="10000"/>
          </a:bodyPr>
          <a:lstStyle/>
          <a:p>
            <a:r>
              <a:rPr lang="en-US" sz="2800" dirty="0"/>
              <a:t>Are instructional methods current?</a:t>
            </a:r>
          </a:p>
          <a:p>
            <a:r>
              <a:rPr lang="en-US" sz="2800" dirty="0"/>
              <a:t>How can you increase engagement?</a:t>
            </a:r>
          </a:p>
          <a:p>
            <a:r>
              <a:rPr lang="en-US" sz="2800" dirty="0"/>
              <a:t>YouTube</a:t>
            </a:r>
          </a:p>
          <a:p>
            <a:r>
              <a:rPr lang="en-US" sz="2800" dirty="0"/>
              <a:t>Build a circuit</a:t>
            </a:r>
          </a:p>
          <a:p>
            <a:r>
              <a:rPr lang="en-US" sz="2800" dirty="0"/>
              <a:t>Draw a monopolar and bipolar circuit.</a:t>
            </a:r>
          </a:p>
          <a:p>
            <a:r>
              <a:rPr lang="en-US" sz="2800" dirty="0"/>
              <a:t>Case Study.</a:t>
            </a:r>
          </a:p>
          <a:p>
            <a:endParaRPr lang="en-US" dirty="0"/>
          </a:p>
        </p:txBody>
      </p:sp>
    </p:spTree>
    <p:extLst>
      <p:ext uri="{BB962C8B-B14F-4D97-AF65-F5344CB8AC3E}">
        <p14:creationId xmlns:p14="http://schemas.microsoft.com/office/powerpoint/2010/main" val="230336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6696B0-DC42-487B-A75C-9323FE41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852927-7A85-41C3-91E9-2F6992E34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8554" cy="5897880"/>
          </a:xfrm>
          <a:prstGeom prst="rect">
            <a:avLst/>
          </a:prstGeom>
          <a:solidFill>
            <a:srgbClr val="FFFFFF"/>
          </a:solidFill>
          <a:ln w="22225">
            <a:solidFill>
              <a:srgbClr val="66E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needle, safety pin&#10;&#10;Description automatically generated">
            <a:extLst>
              <a:ext uri="{FF2B5EF4-FFF2-40B4-BE49-F238E27FC236}">
                <a16:creationId xmlns:a16="http://schemas.microsoft.com/office/drawing/2014/main" id="{56C5CE0B-6143-97A4-78EC-903D19439684}"/>
              </a:ext>
            </a:extLst>
          </p:cNvPr>
          <p:cNvPicPr>
            <a:picLocks noChangeAspect="1"/>
          </p:cNvPicPr>
          <p:nvPr/>
        </p:nvPicPr>
        <p:blipFill>
          <a:blip r:embed="rId3"/>
          <a:stretch>
            <a:fillRect/>
          </a:stretch>
        </p:blipFill>
        <p:spPr>
          <a:xfrm>
            <a:off x="902271" y="643467"/>
            <a:ext cx="4693623" cy="5571066"/>
          </a:xfrm>
          <a:prstGeom prst="rect">
            <a:avLst/>
          </a:prstGeom>
        </p:spPr>
      </p:pic>
      <p:sp>
        <p:nvSpPr>
          <p:cNvPr id="16" name="Rectangle 15">
            <a:extLst>
              <a:ext uri="{FF2B5EF4-FFF2-40B4-BE49-F238E27FC236}">
                <a16:creationId xmlns:a16="http://schemas.microsoft.com/office/drawing/2014/main" id="{0E4670F0-2634-43A1-A1DE-4011D2209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3" y="480057"/>
            <a:ext cx="5538554" cy="5897880"/>
          </a:xfrm>
          <a:prstGeom prst="rect">
            <a:avLst/>
          </a:prstGeom>
          <a:solidFill>
            <a:srgbClr val="FFFFFF"/>
          </a:solidFill>
          <a:ln w="22225">
            <a:solidFill>
              <a:srgbClr val="66E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2FCEBFA0-3058-FE59-13C8-E0BE5CB37E0B}"/>
              </a:ext>
            </a:extLst>
          </p:cNvPr>
          <p:cNvPicPr>
            <a:picLocks noChangeAspect="1"/>
          </p:cNvPicPr>
          <p:nvPr/>
        </p:nvPicPr>
        <p:blipFill>
          <a:blip r:embed="rId4"/>
          <a:stretch>
            <a:fillRect/>
          </a:stretch>
        </p:blipFill>
        <p:spPr>
          <a:xfrm>
            <a:off x="6342888" y="760865"/>
            <a:ext cx="5211232" cy="5331183"/>
          </a:xfrm>
          <a:prstGeom prst="rect">
            <a:avLst/>
          </a:prstGeom>
        </p:spPr>
      </p:pic>
    </p:spTree>
    <p:extLst>
      <p:ext uri="{BB962C8B-B14F-4D97-AF65-F5344CB8AC3E}">
        <p14:creationId xmlns:p14="http://schemas.microsoft.com/office/powerpoint/2010/main" val="2146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10;&#10;Description automatically generated">
            <a:extLst>
              <a:ext uri="{FF2B5EF4-FFF2-40B4-BE49-F238E27FC236}">
                <a16:creationId xmlns:a16="http://schemas.microsoft.com/office/drawing/2014/main" id="{0466F269-91C1-3049-A503-1A5144DEAAD9}"/>
              </a:ext>
            </a:extLst>
          </p:cNvPr>
          <p:cNvPicPr>
            <a:picLocks noChangeAspect="1"/>
          </p:cNvPicPr>
          <p:nvPr/>
        </p:nvPicPr>
        <p:blipFill>
          <a:blip r:embed="rId2"/>
          <a:stretch>
            <a:fillRect/>
          </a:stretch>
        </p:blipFill>
        <p:spPr>
          <a:xfrm>
            <a:off x="1009650" y="400678"/>
            <a:ext cx="8461316" cy="2856872"/>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C8637EF9-1526-E7C9-531B-3C12529D9299}"/>
              </a:ext>
            </a:extLst>
          </p:cNvPr>
          <p:cNvPicPr>
            <a:picLocks noChangeAspect="1"/>
          </p:cNvPicPr>
          <p:nvPr/>
        </p:nvPicPr>
        <p:blipFill>
          <a:blip r:embed="rId3"/>
          <a:stretch>
            <a:fillRect/>
          </a:stretch>
        </p:blipFill>
        <p:spPr>
          <a:xfrm>
            <a:off x="3141111" y="3429000"/>
            <a:ext cx="8612739" cy="3218822"/>
          </a:xfrm>
          <a:prstGeom prst="rect">
            <a:avLst/>
          </a:prstGeom>
        </p:spPr>
      </p:pic>
    </p:spTree>
    <p:extLst>
      <p:ext uri="{BB962C8B-B14F-4D97-AF65-F5344CB8AC3E}">
        <p14:creationId xmlns:p14="http://schemas.microsoft.com/office/powerpoint/2010/main" val="126162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9E62-BBDD-0CC2-92E2-7492FA4605EC}"/>
              </a:ext>
            </a:extLst>
          </p:cNvPr>
          <p:cNvSpPr>
            <a:spLocks noGrp="1"/>
          </p:cNvSpPr>
          <p:nvPr>
            <p:ph type="title"/>
          </p:nvPr>
        </p:nvSpPr>
        <p:spPr/>
        <p:txBody>
          <a:bodyPr/>
          <a:lstStyle/>
          <a:p>
            <a:r>
              <a:rPr lang="en-US" dirty="0"/>
              <a:t>How will it be assessed</a:t>
            </a:r>
          </a:p>
        </p:txBody>
      </p:sp>
      <p:sp>
        <p:nvSpPr>
          <p:cNvPr id="3" name="Content Placeholder 2">
            <a:extLst>
              <a:ext uri="{FF2B5EF4-FFF2-40B4-BE49-F238E27FC236}">
                <a16:creationId xmlns:a16="http://schemas.microsoft.com/office/drawing/2014/main" id="{02109A7D-88D8-A595-2359-E324767219A0}"/>
              </a:ext>
            </a:extLst>
          </p:cNvPr>
          <p:cNvSpPr>
            <a:spLocks noGrp="1"/>
          </p:cNvSpPr>
          <p:nvPr>
            <p:ph idx="1"/>
          </p:nvPr>
        </p:nvSpPr>
        <p:spPr/>
        <p:txBody>
          <a:bodyPr/>
          <a:lstStyle/>
          <a:p>
            <a:r>
              <a:rPr lang="en-US" dirty="0"/>
              <a:t>What terms does the student need to memorize?</a:t>
            </a:r>
          </a:p>
          <a:p>
            <a:r>
              <a:rPr lang="en-US" dirty="0"/>
              <a:t>What concepts does the student need to be able to explain?</a:t>
            </a:r>
          </a:p>
          <a:p>
            <a:r>
              <a:rPr lang="en-US" dirty="0"/>
              <a:t>What skills need to be demonstrated?</a:t>
            </a:r>
          </a:p>
          <a:p>
            <a:r>
              <a:rPr lang="en-US" dirty="0"/>
              <a:t>Are formative or summative assessments needed?</a:t>
            </a:r>
          </a:p>
        </p:txBody>
      </p:sp>
    </p:spTree>
    <p:extLst>
      <p:ext uri="{BB962C8B-B14F-4D97-AF65-F5344CB8AC3E}">
        <p14:creationId xmlns:p14="http://schemas.microsoft.com/office/powerpoint/2010/main" val="206768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65649773-B364-E689-1CF1-DC7633D7148C}"/>
              </a:ext>
            </a:extLst>
          </p:cNvPr>
          <p:cNvSpPr>
            <a:spLocks noGrp="1"/>
          </p:cNvSpPr>
          <p:nvPr>
            <p:ph type="title"/>
          </p:nvPr>
        </p:nvSpPr>
        <p:spPr>
          <a:xfrm>
            <a:off x="855266" y="618518"/>
            <a:ext cx="2851417" cy="1478570"/>
          </a:xfrm>
        </p:spPr>
        <p:txBody>
          <a:bodyPr>
            <a:normAutofit/>
          </a:bodyPr>
          <a:lstStyle/>
          <a:p>
            <a:r>
              <a:rPr lang="en-US" sz="3200" dirty="0">
                <a:solidFill>
                  <a:srgbClr val="FFFFFF"/>
                </a:solidFill>
              </a:rPr>
              <a:t>Curriculum Map - Electrical</a:t>
            </a:r>
          </a:p>
        </p:txBody>
      </p:sp>
      <p:pic>
        <p:nvPicPr>
          <p:cNvPr id="6" name="Content Placeholder 5" descr="Businessman hand on forehead">
            <a:extLst>
              <a:ext uri="{FF2B5EF4-FFF2-40B4-BE49-F238E27FC236}">
                <a16:creationId xmlns:a16="http://schemas.microsoft.com/office/drawing/2014/main" id="{E2E4BCA9-B6F0-1844-2A5E-2A6ECDEABAFD}"/>
              </a:ext>
            </a:extLst>
          </p:cNvPr>
          <p:cNvPicPr>
            <a:picLocks noGrp="1" noChangeAspect="1"/>
          </p:cNvPicPr>
          <p:nvPr>
            <p:ph idx="1"/>
          </p:nvPr>
        </p:nvPicPr>
        <p:blipFill>
          <a:blip r:embed="rId3"/>
          <a:stretch>
            <a:fillRect/>
          </a:stretch>
        </p:blipFill>
        <p:spPr>
          <a:xfrm>
            <a:off x="1460474" y="2249488"/>
            <a:ext cx="1792309" cy="4350615"/>
          </a:xfrm>
        </p:spPr>
      </p:pic>
      <p:grpSp>
        <p:nvGrpSpPr>
          <p:cNvPr id="20" name="Group 19">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aphicFrame>
        <p:nvGraphicFramePr>
          <p:cNvPr id="3" name="Table 2">
            <a:extLst>
              <a:ext uri="{FF2B5EF4-FFF2-40B4-BE49-F238E27FC236}">
                <a16:creationId xmlns:a16="http://schemas.microsoft.com/office/drawing/2014/main" id="{07005E3C-561A-C9DB-308E-34F3998D0B33}"/>
              </a:ext>
            </a:extLst>
          </p:cNvPr>
          <p:cNvGraphicFramePr>
            <a:graphicFrameLocks noGrp="1"/>
          </p:cNvGraphicFramePr>
          <p:nvPr>
            <p:extLst>
              <p:ext uri="{D42A27DB-BD31-4B8C-83A1-F6EECF244321}">
                <p14:modId xmlns:p14="http://schemas.microsoft.com/office/powerpoint/2010/main" val="743528943"/>
              </p:ext>
            </p:extLst>
          </p:nvPr>
        </p:nvGraphicFramePr>
        <p:xfrm>
          <a:off x="4559144" y="948816"/>
          <a:ext cx="7005793" cy="5181396"/>
        </p:xfrm>
        <a:graphic>
          <a:graphicData uri="http://schemas.openxmlformats.org/drawingml/2006/table">
            <a:tbl>
              <a:tblPr firstRow="1" firstCol="1" bandRow="1"/>
              <a:tblGrid>
                <a:gridCol w="709073">
                  <a:extLst>
                    <a:ext uri="{9D8B030D-6E8A-4147-A177-3AD203B41FA5}">
                      <a16:colId xmlns:a16="http://schemas.microsoft.com/office/drawing/2014/main" val="1708289641"/>
                    </a:ext>
                  </a:extLst>
                </a:gridCol>
                <a:gridCol w="1308854">
                  <a:extLst>
                    <a:ext uri="{9D8B030D-6E8A-4147-A177-3AD203B41FA5}">
                      <a16:colId xmlns:a16="http://schemas.microsoft.com/office/drawing/2014/main" val="2997928971"/>
                    </a:ext>
                  </a:extLst>
                </a:gridCol>
                <a:gridCol w="1237749">
                  <a:extLst>
                    <a:ext uri="{9D8B030D-6E8A-4147-A177-3AD203B41FA5}">
                      <a16:colId xmlns:a16="http://schemas.microsoft.com/office/drawing/2014/main" val="2846817985"/>
                    </a:ext>
                  </a:extLst>
                </a:gridCol>
                <a:gridCol w="1241700">
                  <a:extLst>
                    <a:ext uri="{9D8B030D-6E8A-4147-A177-3AD203B41FA5}">
                      <a16:colId xmlns:a16="http://schemas.microsoft.com/office/drawing/2014/main" val="458912175"/>
                    </a:ext>
                  </a:extLst>
                </a:gridCol>
                <a:gridCol w="2508417">
                  <a:extLst>
                    <a:ext uri="{9D8B030D-6E8A-4147-A177-3AD203B41FA5}">
                      <a16:colId xmlns:a16="http://schemas.microsoft.com/office/drawing/2014/main" val="3736988305"/>
                    </a:ext>
                  </a:extLst>
                </a:gridCol>
              </a:tblGrid>
              <a:tr h="1007566">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Course Module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Program Outcome(s)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Student Learning Competencies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Instructional Methods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Assessments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5292059"/>
                  </a:ext>
                </a:extLst>
              </a:tr>
              <a:tr h="3569560">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3. Apply basic sciences and standards of practice to sterilization, wound healing,  asepsis, and patient care.</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After completing module one, the student will be able to illustrate the difference between a bipolar circuit and a monopolar cautery circuit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Video</a:t>
                      </a:r>
                    </a:p>
                    <a:p>
                      <a:pPr marL="0" marR="0" algn="l">
                        <a:lnSpc>
                          <a:spcPct val="107000"/>
                        </a:lnSpc>
                        <a:spcBef>
                          <a:spcPts val="0"/>
                        </a:spcBef>
                        <a:spcAft>
                          <a:spcPts val="12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Squishy Circuit</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12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After completing module one, the student will draw a monopolar and bipolar cautery circuit.  The drawing must include the cautery unit, supplies, and patient. The student should show the flow of current through the patient to return electrode for monopolar and isolated between the tips of bipolar forceps for bipolar.</a:t>
                      </a:r>
                    </a:p>
                    <a:p>
                      <a:pPr marL="0" marR="0" algn="l">
                        <a:lnSpc>
                          <a:spcPct val="107000"/>
                        </a:lnSpc>
                        <a:spcBef>
                          <a:spcPts val="0"/>
                        </a:spcBef>
                        <a:spcAft>
                          <a:spcPts val="12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692893"/>
                  </a:ext>
                </a:extLst>
              </a:tr>
              <a:tr h="604270">
                <a:tc>
                  <a:txBody>
                    <a:bodyPr/>
                    <a:lstStyle/>
                    <a:p>
                      <a:pPr marL="0" marR="0" algn="l">
                        <a:lnSpc>
                          <a:spcPct val="107000"/>
                        </a:lnSpc>
                        <a:spcBef>
                          <a:spcPts val="0"/>
                        </a:spcBef>
                        <a:spcAft>
                          <a:spcPts val="12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0"/>
                        </a:lnSpc>
                        <a:spcBef>
                          <a:spcPts val="0"/>
                        </a:spcBef>
                        <a:spcAft>
                          <a:spcPts val="12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1171" marR="611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203149"/>
                  </a:ext>
                </a:extLst>
              </a:tr>
            </a:tbl>
          </a:graphicData>
        </a:graphic>
      </p:graphicFrame>
    </p:spTree>
    <p:extLst>
      <p:ext uri="{BB962C8B-B14F-4D97-AF65-F5344CB8AC3E}">
        <p14:creationId xmlns:p14="http://schemas.microsoft.com/office/powerpoint/2010/main" val="25663919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a:normAutofit/>
          </a:bodyPr>
          <a:lstStyle/>
          <a:p>
            <a:r>
              <a:rPr lang="en-US" sz="3200" dirty="0"/>
              <a:t>Computer systems</a:t>
            </a: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958314611"/>
              </p:ext>
            </p:extLst>
          </p:nvPr>
        </p:nvGraphicFramePr>
        <p:xfrm>
          <a:off x="7962519" y="2249487"/>
          <a:ext cx="3084892" cy="35417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266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D076-4C04-48B4-76D0-E91392EC87B8}"/>
              </a:ext>
            </a:extLst>
          </p:cNvPr>
          <p:cNvSpPr>
            <a:spLocks noGrp="1"/>
          </p:cNvSpPr>
          <p:nvPr>
            <p:ph type="title"/>
          </p:nvPr>
        </p:nvSpPr>
        <p:spPr/>
        <p:txBody>
          <a:bodyPr/>
          <a:lstStyle/>
          <a:p>
            <a:pPr algn="r"/>
            <a:r>
              <a:rPr lang="en-US" dirty="0"/>
              <a:t>Computing Systems</a:t>
            </a:r>
          </a:p>
        </p:txBody>
      </p:sp>
      <p:sp>
        <p:nvSpPr>
          <p:cNvPr id="3" name="Content Placeholder 2">
            <a:extLst>
              <a:ext uri="{FF2B5EF4-FFF2-40B4-BE49-F238E27FC236}">
                <a16:creationId xmlns:a16="http://schemas.microsoft.com/office/drawing/2014/main" id="{DAD0AF9B-8F94-77B7-9E68-32EBF245F4BE}"/>
              </a:ext>
            </a:extLst>
          </p:cNvPr>
          <p:cNvSpPr>
            <a:spLocks noGrp="1"/>
          </p:cNvSpPr>
          <p:nvPr>
            <p:ph sz="half" idx="1"/>
          </p:nvPr>
        </p:nvSpPr>
        <p:spPr>
          <a:xfrm>
            <a:off x="1141412" y="447870"/>
            <a:ext cx="4878389" cy="4634617"/>
          </a:xfrm>
        </p:spPr>
        <p:txBody>
          <a:bodyPr>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 Computer systems</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A. In the surgical setting</a:t>
            </a:r>
          </a:p>
          <a:p>
            <a:pPr marL="914400" lvl="2">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1. Basic computer components</a:t>
            </a:r>
          </a:p>
          <a:p>
            <a:pPr marL="914400" lvl="2">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2. Computer applications and document processing</a:t>
            </a:r>
          </a:p>
          <a:p>
            <a:pPr marL="914400" lvl="2">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3. Computer hardware</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B. Hospital digital scheduling boards</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C. EMR systems</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II. Safe practice</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A. Bar code systems</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B. Counts and retained foreign bodies</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C. Digital documentation</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D. Instrument tracking</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E. Medication tracking</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F. Patient identification</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G. Patient Transportation</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H. Verification</a:t>
            </a:r>
          </a:p>
        </p:txBody>
      </p:sp>
      <p:sp>
        <p:nvSpPr>
          <p:cNvPr id="4" name="Content Placeholder 3">
            <a:extLst>
              <a:ext uri="{FF2B5EF4-FFF2-40B4-BE49-F238E27FC236}">
                <a16:creationId xmlns:a16="http://schemas.microsoft.com/office/drawing/2014/main" id="{1D87F9B8-4F8A-63FF-3358-B51FAD84F11B}"/>
              </a:ext>
            </a:extLst>
          </p:cNvPr>
          <p:cNvSpPr>
            <a:spLocks noGrp="1"/>
          </p:cNvSpPr>
          <p:nvPr>
            <p:ph sz="half" idx="2"/>
          </p:nvPr>
        </p:nvSpPr>
        <p:spPr>
          <a:xfrm>
            <a:off x="6172200" y="2249485"/>
            <a:ext cx="4875211" cy="3989995"/>
          </a:xfrm>
        </p:spPr>
        <p:txBody>
          <a:bodyPr>
            <a:norm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III. Patient confidentiality and securing PHI</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A. Access relevant patient information</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B. Keep login information secure</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C. Log out of terminals after use</a:t>
            </a:r>
          </a:p>
          <a:p>
            <a:pPr marL="457200"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D. Remove patient identifiers from scheduling boards </a:t>
            </a:r>
          </a:p>
          <a:p>
            <a:pPr marL="0" indent="0">
              <a:buNone/>
            </a:pPr>
            <a:endParaRPr lang="en-US" dirty="0"/>
          </a:p>
        </p:txBody>
      </p:sp>
    </p:spTree>
    <p:extLst>
      <p:ext uri="{BB962C8B-B14F-4D97-AF65-F5344CB8AC3E}">
        <p14:creationId xmlns:p14="http://schemas.microsoft.com/office/powerpoint/2010/main" val="1150105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4"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9"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32"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9"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0"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1"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43"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8"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9"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7"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0"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2"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5"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2"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3"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4"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76"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654292B-DE54-7DF9-5F55-AA9D7DD7C77B}"/>
              </a:ext>
            </a:extLst>
          </p:cNvPr>
          <p:cNvSpPr>
            <a:spLocks noGrp="1"/>
          </p:cNvSpPr>
          <p:nvPr>
            <p:ph type="title"/>
          </p:nvPr>
        </p:nvSpPr>
        <p:spPr>
          <a:xfrm>
            <a:off x="853330" y="1134681"/>
            <a:ext cx="2743310" cy="4255025"/>
          </a:xfrm>
        </p:spPr>
        <p:txBody>
          <a:bodyPr>
            <a:normAutofit/>
          </a:bodyPr>
          <a:lstStyle/>
          <a:p>
            <a:r>
              <a:rPr lang="en-US" sz="3300">
                <a:solidFill>
                  <a:srgbClr val="FFFFFF"/>
                </a:solidFill>
              </a:rPr>
              <a:t>Information Technology - Objectives</a:t>
            </a:r>
          </a:p>
        </p:txBody>
      </p:sp>
      <p:graphicFrame>
        <p:nvGraphicFramePr>
          <p:cNvPr id="8" name="Content Placeholder 5">
            <a:extLst>
              <a:ext uri="{FF2B5EF4-FFF2-40B4-BE49-F238E27FC236}">
                <a16:creationId xmlns:a16="http://schemas.microsoft.com/office/drawing/2014/main" id="{B5AD013C-3688-A7E0-B450-50AC8064EFB5}"/>
              </a:ext>
            </a:extLst>
          </p:cNvPr>
          <p:cNvGraphicFramePr>
            <a:graphicFrameLocks noGrp="1"/>
          </p:cNvGraphicFramePr>
          <p:nvPr>
            <p:ph idx="1"/>
            <p:extLst>
              <p:ext uri="{D42A27DB-BD31-4B8C-83A1-F6EECF244321}">
                <p14:modId xmlns:p14="http://schemas.microsoft.com/office/powerpoint/2010/main" val="822191486"/>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69219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583AB-31F5-7D75-9B32-FC9724025316}"/>
              </a:ext>
            </a:extLst>
          </p:cNvPr>
          <p:cNvSpPr>
            <a:spLocks noGrp="1"/>
          </p:cNvSpPr>
          <p:nvPr>
            <p:ph type="title"/>
          </p:nvPr>
        </p:nvSpPr>
        <p:spPr/>
        <p:txBody>
          <a:bodyPr/>
          <a:lstStyle/>
          <a:p>
            <a:r>
              <a:rPr lang="en-US" dirty="0"/>
              <a:t>Lasers</a:t>
            </a:r>
          </a:p>
        </p:txBody>
      </p:sp>
      <p:sp>
        <p:nvSpPr>
          <p:cNvPr id="3" name="Content Placeholder 2">
            <a:extLst>
              <a:ext uri="{FF2B5EF4-FFF2-40B4-BE49-F238E27FC236}">
                <a16:creationId xmlns:a16="http://schemas.microsoft.com/office/drawing/2014/main" id="{08DC9A3D-6E03-F080-DC16-1A645B178BF7}"/>
              </a:ext>
            </a:extLst>
          </p:cNvPr>
          <p:cNvSpPr>
            <a:spLocks noGrp="1"/>
          </p:cNvSpPr>
          <p:nvPr>
            <p:ph sz="half" idx="1"/>
          </p:nvPr>
        </p:nvSpPr>
        <p:spPr>
          <a:xfrm>
            <a:off x="1141410" y="2249486"/>
            <a:ext cx="4878389" cy="4067338"/>
          </a:xfrm>
        </p:spPr>
        <p:txBody>
          <a:bodyPr>
            <a:normAutofit fontScale="77500" lnSpcReduction="20000"/>
          </a:bodyPr>
          <a:lstStyle/>
          <a:p>
            <a:r>
              <a:rPr lang="en-US" dirty="0"/>
              <a:t>I. Biophysics </a:t>
            </a:r>
          </a:p>
          <a:p>
            <a:r>
              <a:rPr lang="en-US" dirty="0"/>
              <a:t>II. Advantages </a:t>
            </a:r>
          </a:p>
          <a:p>
            <a:r>
              <a:rPr lang="en-US" dirty="0"/>
              <a:t>III. Systems </a:t>
            </a:r>
          </a:p>
          <a:p>
            <a:pPr lvl="1"/>
            <a:r>
              <a:rPr lang="en-US" dirty="0"/>
              <a:t>A. Argon </a:t>
            </a:r>
          </a:p>
          <a:p>
            <a:pPr lvl="1"/>
            <a:r>
              <a:rPr lang="en-US" dirty="0"/>
              <a:t>B. CO2 </a:t>
            </a:r>
          </a:p>
          <a:p>
            <a:pPr lvl="1"/>
            <a:r>
              <a:rPr lang="en-US" dirty="0"/>
              <a:t>C. Diode </a:t>
            </a:r>
          </a:p>
          <a:p>
            <a:pPr lvl="1"/>
            <a:r>
              <a:rPr lang="en-US" dirty="0"/>
              <a:t>D. Krypton </a:t>
            </a:r>
          </a:p>
          <a:p>
            <a:pPr lvl="1"/>
            <a:r>
              <a:rPr lang="en-US" dirty="0"/>
              <a:t>E. Tunable dye </a:t>
            </a:r>
          </a:p>
          <a:p>
            <a:pPr lvl="1"/>
            <a:r>
              <a:rPr lang="en-US" dirty="0"/>
              <a:t>F. Yttrium-aluminum Garnet (YAG) </a:t>
            </a:r>
          </a:p>
          <a:p>
            <a:pPr lvl="2"/>
            <a:r>
              <a:rPr lang="en-US" dirty="0"/>
              <a:t>1. Erbium </a:t>
            </a:r>
          </a:p>
          <a:p>
            <a:pPr lvl="2"/>
            <a:r>
              <a:rPr lang="en-US" dirty="0"/>
              <a:t>2. Holmium </a:t>
            </a:r>
          </a:p>
          <a:p>
            <a:pPr lvl="2"/>
            <a:r>
              <a:rPr lang="en-US" dirty="0"/>
              <a:t>3. Neodymium (Nd) a) KTP</a:t>
            </a:r>
          </a:p>
        </p:txBody>
      </p:sp>
      <p:sp>
        <p:nvSpPr>
          <p:cNvPr id="5" name="Content Placeholder 4">
            <a:extLst>
              <a:ext uri="{FF2B5EF4-FFF2-40B4-BE49-F238E27FC236}">
                <a16:creationId xmlns:a16="http://schemas.microsoft.com/office/drawing/2014/main" id="{B1FF3B48-BE34-57F8-D004-6078DB6E9E40}"/>
              </a:ext>
            </a:extLst>
          </p:cNvPr>
          <p:cNvSpPr>
            <a:spLocks noGrp="1"/>
          </p:cNvSpPr>
          <p:nvPr>
            <p:ph sz="half" idx="2"/>
          </p:nvPr>
        </p:nvSpPr>
        <p:spPr>
          <a:xfrm>
            <a:off x="5352280" y="2512298"/>
            <a:ext cx="4875211" cy="3541714"/>
          </a:xfrm>
        </p:spPr>
        <p:txBody>
          <a:bodyPr>
            <a:normAutofit fontScale="77500" lnSpcReduction="20000"/>
          </a:bodyPr>
          <a:lstStyle/>
          <a:p>
            <a:r>
              <a:rPr lang="en-US" dirty="0"/>
              <a:t>IV. Safety for the surgical team and patient </a:t>
            </a:r>
          </a:p>
          <a:p>
            <a:pPr lvl="1"/>
            <a:r>
              <a:rPr lang="en-US" dirty="0"/>
              <a:t>A. Fire </a:t>
            </a:r>
          </a:p>
          <a:p>
            <a:pPr lvl="1"/>
            <a:r>
              <a:rPr lang="en-US" dirty="0"/>
              <a:t>B. Laser safety checklist </a:t>
            </a:r>
          </a:p>
          <a:p>
            <a:pPr lvl="1"/>
            <a:r>
              <a:rPr lang="en-US" dirty="0"/>
              <a:t>C. Plume </a:t>
            </a:r>
          </a:p>
          <a:p>
            <a:pPr lvl="1"/>
            <a:r>
              <a:rPr lang="en-US" dirty="0"/>
              <a:t>D. Protection</a:t>
            </a:r>
          </a:p>
        </p:txBody>
      </p:sp>
      <mc:AlternateContent xmlns:mc="http://schemas.openxmlformats.org/markup-compatibility/2006">
        <mc:Choice xmlns:am3d="http://schemas.microsoft.com/office/drawing/2017/model3d" Requires="am3d">
          <p:graphicFrame>
            <p:nvGraphicFramePr>
              <p:cNvPr id="6" name="3D Model 5" descr="Robot Laser Attachment">
                <a:extLst>
                  <a:ext uri="{FF2B5EF4-FFF2-40B4-BE49-F238E27FC236}">
                    <a16:creationId xmlns:a16="http://schemas.microsoft.com/office/drawing/2014/main" id="{512C0B78-C5F4-F0CF-E598-C392277387CB}"/>
                  </a:ext>
                </a:extLst>
              </p:cNvPr>
              <p:cNvGraphicFramePr>
                <a:graphicFrameLocks noChangeAspect="1"/>
              </p:cNvGraphicFramePr>
              <p:nvPr>
                <p:extLst>
                  <p:ext uri="{D42A27DB-BD31-4B8C-83A1-F6EECF244321}">
                    <p14:modId xmlns:p14="http://schemas.microsoft.com/office/powerpoint/2010/main" val="514258070"/>
                  </p:ext>
                </p:extLst>
              </p:nvPr>
            </p:nvGraphicFramePr>
            <p:xfrm>
              <a:off x="9713071" y="968450"/>
              <a:ext cx="2580708" cy="4104375"/>
            </p:xfrm>
            <a:graphic>
              <a:graphicData uri="http://schemas.microsoft.com/office/drawing/2017/model3d">
                <am3d:model3d r:embed="rId2">
                  <am3d:spPr>
                    <a:xfrm>
                      <a:off x="0" y="0"/>
                      <a:ext cx="2580708" cy="4104375"/>
                    </a:xfrm>
                    <a:prstGeom prst="rect">
                      <a:avLst/>
                    </a:prstGeom>
                  </am3d:spPr>
                  <am3d:camera>
                    <am3d:pos x="0" y="0" z="56269998"/>
                    <am3d:up dx="0" dy="36000000" dz="0"/>
                    <am3d:lookAt x="0" y="0" z="0"/>
                    <am3d:perspective fov="2700000"/>
                  </am3d:camera>
                  <am3d:trans>
                    <am3d:meterPerModelUnit n="5888002" d="1000000"/>
                    <am3d:preTrans dx="-3745" dy="-18000000" dz="0"/>
                    <am3d:scale>
                      <am3d:sx n="1000000" d="1000000"/>
                      <am3d:sy n="1000000" d="1000000"/>
                      <am3d:sz n="1000000" d="1000000"/>
                    </am3d:scale>
                    <am3d:rot ax="2275919" ay="-4254559" az="-2182272"/>
                    <am3d:postTrans dx="0" dy="0" dz="0"/>
                  </am3d:trans>
                  <am3d:raster rName="Office3DRenderer" rVer="16.0.8326">
                    <am3d:blip r:embed="rId3"/>
                  </am3d:raster>
                  <am3d:objViewport viewportSz="49804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obot Laser Attachment">
                <a:extLst>
                  <a:ext uri="{FF2B5EF4-FFF2-40B4-BE49-F238E27FC236}">
                    <a16:creationId xmlns:a16="http://schemas.microsoft.com/office/drawing/2014/main" id="{512C0B78-C5F4-F0CF-E598-C392277387CB}"/>
                  </a:ext>
                </a:extLst>
              </p:cNvPr>
              <p:cNvPicPr>
                <a:picLocks noGrp="1" noRot="1" noChangeAspect="1" noMove="1" noResize="1" noEditPoints="1" noAdjustHandles="1" noChangeArrowheads="1" noChangeShapeType="1" noCrop="1"/>
              </p:cNvPicPr>
              <p:nvPr/>
            </p:nvPicPr>
            <p:blipFill>
              <a:blip r:embed="rId3"/>
              <a:stretch>
                <a:fillRect/>
              </a:stretch>
            </p:blipFill>
            <p:spPr>
              <a:xfrm>
                <a:off x="9713071" y="968450"/>
                <a:ext cx="2580708" cy="4104375"/>
              </a:xfrm>
              <a:prstGeom prst="rect">
                <a:avLst/>
              </a:prstGeom>
            </p:spPr>
          </p:pic>
        </mc:Fallback>
      </mc:AlternateContent>
      <p:cxnSp>
        <p:nvCxnSpPr>
          <p:cNvPr id="8" name="Straight Connector 7">
            <a:extLst>
              <a:ext uri="{FF2B5EF4-FFF2-40B4-BE49-F238E27FC236}">
                <a16:creationId xmlns:a16="http://schemas.microsoft.com/office/drawing/2014/main" id="{D4EFEB10-8BD6-8C8E-DD0C-AD3CCD1F51F4}"/>
              </a:ext>
            </a:extLst>
          </p:cNvPr>
          <p:cNvCxnSpPr>
            <a:cxnSpLocks/>
          </p:cNvCxnSpPr>
          <p:nvPr/>
        </p:nvCxnSpPr>
        <p:spPr>
          <a:xfrm flipH="1" flipV="1">
            <a:off x="2780522" y="1357802"/>
            <a:ext cx="7063274" cy="9144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0" name="3D Model 9" descr="Flames">
                <a:extLst>
                  <a:ext uri="{FF2B5EF4-FFF2-40B4-BE49-F238E27FC236}">
                    <a16:creationId xmlns:a16="http://schemas.microsoft.com/office/drawing/2014/main" id="{93F2C7CF-A9A3-E968-06B4-DF247C35633B}"/>
                  </a:ext>
                </a:extLst>
              </p:cNvPr>
              <p:cNvGraphicFramePr>
                <a:graphicFrameLocks noChangeAspect="1"/>
              </p:cNvGraphicFramePr>
              <p:nvPr>
                <p:extLst>
                  <p:ext uri="{D42A27DB-BD31-4B8C-83A1-F6EECF244321}">
                    <p14:modId xmlns:p14="http://schemas.microsoft.com/office/powerpoint/2010/main" val="1847171741"/>
                  </p:ext>
                </p:extLst>
              </p:nvPr>
            </p:nvGraphicFramePr>
            <p:xfrm rot="6188394">
              <a:off x="3117025" y="-325974"/>
              <a:ext cx="2088120" cy="3235789"/>
            </p:xfrm>
            <a:graphic>
              <a:graphicData uri="http://schemas.microsoft.com/office/drawing/2017/model3d">
                <am3d:model3d r:embed="rId4">
                  <am3d:spPr>
                    <a:xfrm rot="6188394">
                      <a:off x="0" y="0"/>
                      <a:ext cx="2088120" cy="3235789"/>
                    </a:xfrm>
                    <a:prstGeom prst="rect">
                      <a:avLst/>
                    </a:prstGeom>
                  </am3d:spPr>
                  <am3d:camera>
                    <am3d:pos x="0" y="0" z="57025548"/>
                    <am3d:up dx="0" dy="36000000" dz="0"/>
                    <am3d:lookAt x="0" y="0" z="0"/>
                    <am3d:perspective fov="2700000"/>
                  </am3d:camera>
                  <am3d:trans>
                    <am3d:meterPerModelUnit n="28406851" d="1000000"/>
                    <am3d:preTrans dx="1115701" dy="-8987279" dz="17913799"/>
                    <am3d:scale>
                      <am3d:sx n="1000000" d="1000000"/>
                      <am3d:sy n="1000000" d="1000000"/>
                      <am3d:sz n="1000000" d="1000000"/>
                    </am3d:scale>
                    <am3d:rot ax="4764752" ay="131543" az="693960"/>
                    <am3d:postTrans dx="0" dy="0" dz="0"/>
                  </am3d:trans>
                  <am3d:raster rName="Office3DRenderer" rVer="16.0.8326">
                    <am3d:blip r:embed="rId5"/>
                  </am3d:raster>
                  <am3d:objViewport viewportSz="42878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Flames">
                <a:extLst>
                  <a:ext uri="{FF2B5EF4-FFF2-40B4-BE49-F238E27FC236}">
                    <a16:creationId xmlns:a16="http://schemas.microsoft.com/office/drawing/2014/main" id="{93F2C7CF-A9A3-E968-06B4-DF247C35633B}"/>
                  </a:ext>
                </a:extLst>
              </p:cNvPr>
              <p:cNvPicPr>
                <a:picLocks noGrp="1" noRot="1" noChangeAspect="1" noMove="1" noResize="1" noEditPoints="1" noAdjustHandles="1" noChangeArrowheads="1" noChangeShapeType="1" noCrop="1"/>
              </p:cNvPicPr>
              <p:nvPr/>
            </p:nvPicPr>
            <p:blipFill>
              <a:blip r:embed="rId5"/>
              <a:stretch>
                <a:fillRect/>
              </a:stretch>
            </p:blipFill>
            <p:spPr>
              <a:xfrm rot="6188394">
                <a:off x="3117025" y="-325974"/>
                <a:ext cx="2088120" cy="3235789"/>
              </a:xfrm>
              <a:prstGeom prst="rect">
                <a:avLst/>
              </a:prstGeom>
            </p:spPr>
          </p:pic>
        </mc:Fallback>
      </mc:AlternateContent>
    </p:spTree>
    <p:extLst>
      <p:ext uri="{BB962C8B-B14F-4D97-AF65-F5344CB8AC3E}">
        <p14:creationId xmlns:p14="http://schemas.microsoft.com/office/powerpoint/2010/main" val="322853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 name="Picture 4" descr="A blue screen with white text&#10;&#10;Description automatically generated with low confidence">
            <a:extLst>
              <a:ext uri="{FF2B5EF4-FFF2-40B4-BE49-F238E27FC236}">
                <a16:creationId xmlns:a16="http://schemas.microsoft.com/office/drawing/2014/main" id="{CA75E0B4-7F97-529D-1525-748D4A175DF3}"/>
              </a:ext>
            </a:extLst>
          </p:cNvPr>
          <p:cNvPicPr>
            <a:picLocks noChangeAspect="1"/>
          </p:cNvPicPr>
          <p:nvPr/>
        </p:nvPicPr>
        <p:blipFill rotWithShape="1">
          <a:blip r:embed="rId3"/>
          <a:srcRect t="24645" b="19106"/>
          <a:stretch/>
        </p:blipFill>
        <p:spPr>
          <a:xfrm>
            <a:off x="20" y="10"/>
            <a:ext cx="12191980" cy="6857990"/>
          </a:xfrm>
          <a:prstGeom prst="rect">
            <a:avLst/>
          </a:prstGeom>
        </p:spPr>
      </p:pic>
    </p:spTree>
    <p:extLst>
      <p:ext uri="{BB962C8B-B14F-4D97-AF65-F5344CB8AC3E}">
        <p14:creationId xmlns:p14="http://schemas.microsoft.com/office/powerpoint/2010/main" val="205692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CBEC80-D3F0-26E5-810F-ECAC4C50A715}"/>
              </a:ext>
            </a:extLst>
          </p:cNvPr>
          <p:cNvSpPr>
            <a:spLocks noGrp="1"/>
          </p:cNvSpPr>
          <p:nvPr>
            <p:ph type="title"/>
          </p:nvPr>
        </p:nvSpPr>
        <p:spPr>
          <a:xfrm>
            <a:off x="853330" y="1134681"/>
            <a:ext cx="2743310" cy="4255025"/>
          </a:xfrm>
        </p:spPr>
        <p:txBody>
          <a:bodyPr>
            <a:normAutofit/>
          </a:bodyPr>
          <a:lstStyle/>
          <a:p>
            <a:r>
              <a:rPr lang="en-US" dirty="0">
                <a:solidFill>
                  <a:srgbClr val="FFFFFF"/>
                </a:solidFill>
              </a:rPr>
              <a:t>Lasers - Objectives:</a:t>
            </a:r>
          </a:p>
        </p:txBody>
      </p:sp>
      <p:graphicFrame>
        <p:nvGraphicFramePr>
          <p:cNvPr id="5" name="Content Placeholder 2">
            <a:extLst>
              <a:ext uri="{FF2B5EF4-FFF2-40B4-BE49-F238E27FC236}">
                <a16:creationId xmlns:a16="http://schemas.microsoft.com/office/drawing/2014/main" id="{366964D7-736C-AB00-7708-114AC6DFD5E0}"/>
              </a:ext>
            </a:extLst>
          </p:cNvPr>
          <p:cNvGraphicFramePr>
            <a:graphicFrameLocks noGrp="1"/>
          </p:cNvGraphicFramePr>
          <p:nvPr>
            <p:ph idx="1"/>
            <p:extLst>
              <p:ext uri="{D42A27DB-BD31-4B8C-83A1-F6EECF244321}">
                <p14:modId xmlns:p14="http://schemas.microsoft.com/office/powerpoint/2010/main" val="2232606336"/>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346342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4AC01AAA-DD67-1A15-6BEC-54EB786CCCE2}"/>
              </a:ext>
            </a:extLst>
          </p:cNvPr>
          <p:cNvSpPr>
            <a:spLocks noGrp="1"/>
          </p:cNvSpPr>
          <p:nvPr>
            <p:ph type="title"/>
          </p:nvPr>
        </p:nvSpPr>
        <p:spPr>
          <a:xfrm>
            <a:off x="1141413" y="1082673"/>
            <a:ext cx="2869416" cy="4708528"/>
          </a:xfrm>
        </p:spPr>
        <p:txBody>
          <a:bodyPr>
            <a:normAutofit/>
          </a:bodyPr>
          <a:lstStyle/>
          <a:p>
            <a:pPr algn="r"/>
            <a:r>
              <a:rPr lang="en-US" sz="4000" dirty="0"/>
              <a:t>Think</a:t>
            </a:r>
            <a:br>
              <a:rPr lang="en-US" sz="4000" dirty="0"/>
            </a:br>
            <a:r>
              <a:rPr lang="en-US" sz="4000" dirty="0"/>
              <a:t>Pair</a:t>
            </a:r>
            <a:br>
              <a:rPr lang="en-US" sz="4000" dirty="0"/>
            </a:br>
            <a:r>
              <a:rPr lang="en-US" sz="4000" dirty="0"/>
              <a:t>Share</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Businesspeople lounging together in office">
            <a:extLst>
              <a:ext uri="{FF2B5EF4-FFF2-40B4-BE49-F238E27FC236}">
                <a16:creationId xmlns:a16="http://schemas.microsoft.com/office/drawing/2014/main" id="{942EEFE8-0EC3-095F-7A8F-5F38523EF346}"/>
              </a:ext>
            </a:extLst>
          </p:cNvPr>
          <p:cNvPicPr>
            <a:picLocks noGrp="1" noChangeAspect="1"/>
          </p:cNvPicPr>
          <p:nvPr>
            <p:ph idx="1"/>
          </p:nvPr>
        </p:nvPicPr>
        <p:blipFill>
          <a:blip r:embed="rId2"/>
          <a:stretch>
            <a:fillRect/>
          </a:stretch>
        </p:blipFill>
        <p:spPr>
          <a:xfrm>
            <a:off x="5297488" y="1520235"/>
            <a:ext cx="5751512" cy="3833405"/>
          </a:xfrm>
        </p:spPr>
      </p:pic>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427322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A48D-14CC-4767-C8A0-5E48E330B69F}"/>
              </a:ext>
            </a:extLst>
          </p:cNvPr>
          <p:cNvSpPr>
            <a:spLocks noGrp="1"/>
          </p:cNvSpPr>
          <p:nvPr>
            <p:ph type="title"/>
          </p:nvPr>
        </p:nvSpPr>
        <p:spPr/>
        <p:txBody>
          <a:bodyPr/>
          <a:lstStyle/>
          <a:p>
            <a:r>
              <a:rPr lang="en-US"/>
              <a:t>New Combined Minimally invasive applications</a:t>
            </a:r>
            <a:endParaRPr lang="en-US" dirty="0"/>
          </a:p>
        </p:txBody>
      </p:sp>
      <p:sp>
        <p:nvSpPr>
          <p:cNvPr id="3" name="Content Placeholder 2">
            <a:extLst>
              <a:ext uri="{FF2B5EF4-FFF2-40B4-BE49-F238E27FC236}">
                <a16:creationId xmlns:a16="http://schemas.microsoft.com/office/drawing/2014/main" id="{BDAF4E56-BCB6-B063-27B9-ECC4F3B442AC}"/>
              </a:ext>
            </a:extLst>
          </p:cNvPr>
          <p:cNvSpPr>
            <a:spLocks noGrp="1"/>
          </p:cNvSpPr>
          <p:nvPr>
            <p:ph idx="1"/>
          </p:nvPr>
        </p:nvSpPr>
        <p:spPr/>
        <p:txBody>
          <a:bodyPr>
            <a:normAutofit/>
          </a:bodyPr>
          <a:lstStyle/>
          <a:p>
            <a:r>
              <a:rPr lang="en-US" dirty="0"/>
              <a:t>7th ed. Minimally Invasive Applications</a:t>
            </a:r>
          </a:p>
          <a:p>
            <a:pPr lvl="1"/>
            <a:r>
              <a:rPr lang="en-US" dirty="0"/>
              <a:t>6th ed. “Endoscopes” is in</a:t>
            </a:r>
          </a:p>
          <a:p>
            <a:pPr lvl="1"/>
            <a:r>
              <a:rPr lang="en-US" dirty="0"/>
              <a:t>“Equipment” and “Robotics” is a separate document. </a:t>
            </a:r>
          </a:p>
          <a:p>
            <a:r>
              <a:rPr lang="en-US" dirty="0"/>
              <a:t>7th ed.</a:t>
            </a:r>
          </a:p>
          <a:p>
            <a:pPr lvl="1"/>
            <a:r>
              <a:rPr lang="en-US" dirty="0"/>
              <a:t>“Endoscopy” and “Robotics” are in the new document “Minimally Invasive Applications.”</a:t>
            </a:r>
          </a:p>
          <a:p>
            <a:endParaRPr lang="en-US" dirty="0"/>
          </a:p>
        </p:txBody>
      </p:sp>
    </p:spTree>
    <p:extLst>
      <p:ext uri="{BB962C8B-B14F-4D97-AF65-F5344CB8AC3E}">
        <p14:creationId xmlns:p14="http://schemas.microsoft.com/office/powerpoint/2010/main" val="198264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D56960-E363-384D-0918-F377E2E4CD46}"/>
              </a:ext>
            </a:extLst>
          </p:cNvPr>
          <p:cNvSpPr>
            <a:spLocks noGrp="1"/>
          </p:cNvSpPr>
          <p:nvPr>
            <p:ph type="title"/>
          </p:nvPr>
        </p:nvSpPr>
        <p:spPr/>
        <p:txBody>
          <a:bodyPr/>
          <a:lstStyle/>
          <a:p>
            <a:pPr algn="ctr"/>
            <a:r>
              <a:rPr lang="en-US" dirty="0"/>
              <a:t>MIS</a:t>
            </a:r>
          </a:p>
        </p:txBody>
      </p:sp>
      <p:sp>
        <p:nvSpPr>
          <p:cNvPr id="5" name="Content Placeholder 4">
            <a:extLst>
              <a:ext uri="{FF2B5EF4-FFF2-40B4-BE49-F238E27FC236}">
                <a16:creationId xmlns:a16="http://schemas.microsoft.com/office/drawing/2014/main" id="{2E858E5F-B102-E5F8-5483-36B2B3EDAE16}"/>
              </a:ext>
            </a:extLst>
          </p:cNvPr>
          <p:cNvSpPr>
            <a:spLocks noGrp="1"/>
          </p:cNvSpPr>
          <p:nvPr>
            <p:ph sz="half" idx="1"/>
          </p:nvPr>
        </p:nvSpPr>
        <p:spPr>
          <a:xfrm>
            <a:off x="1141410" y="783771"/>
            <a:ext cx="4878389" cy="5784979"/>
          </a:xfrm>
        </p:spPr>
        <p:txBody>
          <a:bodyPr>
            <a:noAutofit/>
          </a:bodyPr>
          <a:lstStyle/>
          <a:p>
            <a:r>
              <a:rPr lang="en-US" sz="1400" dirty="0"/>
              <a:t>I. MIS systems </a:t>
            </a:r>
          </a:p>
          <a:p>
            <a:pPr lvl="1"/>
            <a:r>
              <a:rPr lang="en-US" sz="1400" dirty="0"/>
              <a:t>A. Endoscopy </a:t>
            </a:r>
          </a:p>
          <a:p>
            <a:pPr lvl="2"/>
            <a:r>
              <a:rPr lang="en-US" sz="1400" dirty="0"/>
              <a:t>1. Applications </a:t>
            </a:r>
          </a:p>
          <a:p>
            <a:pPr lvl="2"/>
            <a:r>
              <a:rPr lang="en-US" sz="1400" dirty="0"/>
              <a:t>2. Advantages </a:t>
            </a:r>
          </a:p>
          <a:p>
            <a:pPr lvl="2"/>
            <a:r>
              <a:rPr lang="en-US" sz="1400" dirty="0"/>
              <a:t>3. Risks </a:t>
            </a:r>
          </a:p>
          <a:p>
            <a:pPr lvl="1"/>
            <a:r>
              <a:rPr lang="en-US" sz="1400" dirty="0"/>
              <a:t>B. Robotics. </a:t>
            </a:r>
          </a:p>
          <a:p>
            <a:pPr lvl="2"/>
            <a:r>
              <a:rPr lang="en-US" sz="1400" dirty="0"/>
              <a:t>1. Overview </a:t>
            </a:r>
          </a:p>
          <a:p>
            <a:pPr lvl="3"/>
            <a:r>
              <a:rPr lang="en-US" sz="1400" dirty="0"/>
              <a:t>a) Terminology </a:t>
            </a:r>
          </a:p>
          <a:p>
            <a:pPr lvl="3"/>
            <a:r>
              <a:rPr lang="en-US" sz="1400" dirty="0"/>
              <a:t>b) Accessories and emerging technology </a:t>
            </a:r>
          </a:p>
          <a:p>
            <a:pPr lvl="4"/>
            <a:r>
              <a:rPr lang="en-US" sz="1400" dirty="0"/>
              <a:t>1) Firefly® </a:t>
            </a:r>
          </a:p>
          <a:p>
            <a:pPr lvl="3"/>
            <a:r>
              <a:rPr lang="en-US" sz="1400" dirty="0"/>
              <a:t>c) Components </a:t>
            </a:r>
          </a:p>
          <a:p>
            <a:pPr lvl="3"/>
            <a:r>
              <a:rPr lang="en-US" sz="1400" dirty="0"/>
              <a:t>d) Docking </a:t>
            </a:r>
          </a:p>
          <a:p>
            <a:pPr lvl="3"/>
            <a:r>
              <a:rPr lang="en-US" sz="1400" dirty="0"/>
              <a:t>e) Draping</a:t>
            </a:r>
          </a:p>
          <a:p>
            <a:pPr lvl="3"/>
            <a:r>
              <a:rPr lang="en-US" sz="1400" dirty="0"/>
              <a:t> f) Troubleshooting</a:t>
            </a:r>
          </a:p>
          <a:p>
            <a:pPr lvl="2"/>
            <a:r>
              <a:rPr lang="en-US" sz="1400" dirty="0"/>
              <a:t>2. Applications </a:t>
            </a:r>
          </a:p>
          <a:p>
            <a:pPr lvl="2"/>
            <a:r>
              <a:rPr lang="en-US" sz="1400" dirty="0"/>
              <a:t>3. Advantages </a:t>
            </a:r>
          </a:p>
          <a:p>
            <a:pPr lvl="2"/>
            <a:r>
              <a:rPr lang="en-US" sz="1400" dirty="0"/>
              <a:t>4. Risks</a:t>
            </a:r>
          </a:p>
        </p:txBody>
      </p:sp>
      <p:sp>
        <p:nvSpPr>
          <p:cNvPr id="6" name="Content Placeholder 5">
            <a:extLst>
              <a:ext uri="{FF2B5EF4-FFF2-40B4-BE49-F238E27FC236}">
                <a16:creationId xmlns:a16="http://schemas.microsoft.com/office/drawing/2014/main" id="{D52AC6BC-4CA3-1AE1-A057-7DD0B10257DC}"/>
              </a:ext>
            </a:extLst>
          </p:cNvPr>
          <p:cNvSpPr>
            <a:spLocks noGrp="1"/>
          </p:cNvSpPr>
          <p:nvPr>
            <p:ph sz="half" idx="2"/>
          </p:nvPr>
        </p:nvSpPr>
        <p:spPr>
          <a:xfrm>
            <a:off x="6172200" y="2228865"/>
            <a:ext cx="4875211" cy="4226768"/>
          </a:xfrm>
        </p:spPr>
        <p:txBody>
          <a:bodyPr>
            <a:noAutofit/>
          </a:bodyPr>
          <a:lstStyle/>
          <a:p>
            <a:r>
              <a:rPr lang="en-US" sz="1800" dirty="0"/>
              <a:t>Navigation*</a:t>
            </a:r>
          </a:p>
          <a:p>
            <a:pPr lvl="1"/>
            <a:r>
              <a:rPr lang="en-US" sz="1800" dirty="0"/>
              <a:t>1. Components</a:t>
            </a:r>
          </a:p>
          <a:p>
            <a:pPr lvl="2"/>
            <a:r>
              <a:rPr lang="en-US" dirty="0"/>
              <a:t>a) Computer tomography (CT)</a:t>
            </a:r>
          </a:p>
          <a:p>
            <a:pPr lvl="2"/>
            <a:r>
              <a:rPr lang="en-US" dirty="0"/>
              <a:t>b) Magnetic resonance imaging (MRI)</a:t>
            </a:r>
          </a:p>
          <a:p>
            <a:pPr lvl="2"/>
            <a:r>
              <a:rPr lang="en-US" dirty="0"/>
              <a:t>c) O-arm</a:t>
            </a:r>
          </a:p>
          <a:p>
            <a:pPr lvl="2"/>
            <a:r>
              <a:rPr lang="en-US" dirty="0"/>
              <a:t>d) Ultrasound</a:t>
            </a:r>
          </a:p>
          <a:p>
            <a:pPr lvl="1"/>
            <a:r>
              <a:rPr lang="en-US" sz="1800" dirty="0"/>
              <a:t>2. Applications</a:t>
            </a:r>
          </a:p>
          <a:p>
            <a:pPr lvl="2"/>
            <a:r>
              <a:rPr lang="en-US" dirty="0"/>
              <a:t>a) Fiducial markers</a:t>
            </a:r>
          </a:p>
          <a:p>
            <a:pPr lvl="1"/>
            <a:r>
              <a:rPr lang="en-US" sz="1800" dirty="0"/>
              <a:t>3. Advantages</a:t>
            </a:r>
          </a:p>
          <a:p>
            <a:pPr lvl="1"/>
            <a:r>
              <a:rPr lang="en-US" sz="1800" dirty="0"/>
              <a:t>4. Risks</a:t>
            </a:r>
          </a:p>
        </p:txBody>
      </p:sp>
    </p:spTree>
    <p:extLst>
      <p:ext uri="{BB962C8B-B14F-4D97-AF65-F5344CB8AC3E}">
        <p14:creationId xmlns:p14="http://schemas.microsoft.com/office/powerpoint/2010/main" val="968064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0"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81"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8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83"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84"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321AFA-A715-B7C1-7F9A-B2EF71F28F25}"/>
              </a:ext>
            </a:extLst>
          </p:cNvPr>
          <p:cNvSpPr>
            <a:spLocks noGrp="1"/>
          </p:cNvSpPr>
          <p:nvPr>
            <p:ph type="title"/>
          </p:nvPr>
        </p:nvSpPr>
        <p:spPr>
          <a:xfrm>
            <a:off x="853330" y="1134681"/>
            <a:ext cx="2743310" cy="4255025"/>
          </a:xfrm>
        </p:spPr>
        <p:txBody>
          <a:bodyPr>
            <a:normAutofit/>
          </a:bodyPr>
          <a:lstStyle/>
          <a:p>
            <a:r>
              <a:rPr lang="en-US">
                <a:solidFill>
                  <a:srgbClr val="FFFFFF"/>
                </a:solidFill>
              </a:rPr>
              <a:t>MIS Objective</a:t>
            </a:r>
          </a:p>
        </p:txBody>
      </p:sp>
      <p:graphicFrame>
        <p:nvGraphicFramePr>
          <p:cNvPr id="85" name="Content Placeholder 2">
            <a:extLst>
              <a:ext uri="{FF2B5EF4-FFF2-40B4-BE49-F238E27FC236}">
                <a16:creationId xmlns:a16="http://schemas.microsoft.com/office/drawing/2014/main" id="{9FAC6A89-8821-FC62-C93B-CCCD3C0676B2}"/>
              </a:ext>
            </a:extLst>
          </p:cNvPr>
          <p:cNvGraphicFramePr>
            <a:graphicFrameLocks noGrp="1"/>
          </p:cNvGraphicFramePr>
          <p:nvPr>
            <p:ph idx="1"/>
            <p:extLst>
              <p:ext uri="{D42A27DB-BD31-4B8C-83A1-F6EECF244321}">
                <p14:modId xmlns:p14="http://schemas.microsoft.com/office/powerpoint/2010/main" val="3346946212"/>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831405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24CF-542A-5620-B8CA-ADAF730A4B4F}"/>
              </a:ext>
            </a:extLst>
          </p:cNvPr>
          <p:cNvSpPr>
            <a:spLocks noGrp="1"/>
          </p:cNvSpPr>
          <p:nvPr>
            <p:ph type="title"/>
          </p:nvPr>
        </p:nvSpPr>
        <p:spPr>
          <a:xfrm>
            <a:off x="1141413" y="618518"/>
            <a:ext cx="9905998" cy="1478570"/>
          </a:xfrm>
        </p:spPr>
        <p:txBody>
          <a:bodyPr>
            <a:normAutofit/>
          </a:bodyPr>
          <a:lstStyle/>
          <a:p>
            <a:r>
              <a:rPr lang="en-US"/>
              <a:t>Interventional Radiology Applications</a:t>
            </a:r>
          </a:p>
        </p:txBody>
      </p:sp>
      <p:graphicFrame>
        <p:nvGraphicFramePr>
          <p:cNvPr id="5" name="Content Placeholder 2">
            <a:extLst>
              <a:ext uri="{FF2B5EF4-FFF2-40B4-BE49-F238E27FC236}">
                <a16:creationId xmlns:a16="http://schemas.microsoft.com/office/drawing/2014/main" id="{3B6F0CAB-EBBC-F873-5F5B-6C9CDC59D302}"/>
              </a:ext>
            </a:extLst>
          </p:cNvPr>
          <p:cNvGraphicFramePr>
            <a:graphicFrameLocks noGrp="1"/>
          </p:cNvGraphicFramePr>
          <p:nvPr>
            <p:ph idx="1"/>
            <p:extLst>
              <p:ext uri="{D42A27DB-BD31-4B8C-83A1-F6EECF244321}">
                <p14:modId xmlns:p14="http://schemas.microsoft.com/office/powerpoint/2010/main" val="3551356877"/>
              </p:ext>
            </p:extLst>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49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F848-DB8D-714C-B0A1-02DB52497416}"/>
              </a:ext>
            </a:extLst>
          </p:cNvPr>
          <p:cNvSpPr>
            <a:spLocks noGrp="1"/>
          </p:cNvSpPr>
          <p:nvPr>
            <p:ph type="title"/>
          </p:nvPr>
        </p:nvSpPr>
        <p:spPr/>
        <p:txBody>
          <a:bodyPr/>
          <a:lstStyle/>
          <a:p>
            <a:r>
              <a:rPr lang="en-US" dirty="0"/>
              <a:t>Invasive Radiology</a:t>
            </a:r>
          </a:p>
        </p:txBody>
      </p:sp>
      <p:sp>
        <p:nvSpPr>
          <p:cNvPr id="3" name="Content Placeholder 2">
            <a:extLst>
              <a:ext uri="{FF2B5EF4-FFF2-40B4-BE49-F238E27FC236}">
                <a16:creationId xmlns:a16="http://schemas.microsoft.com/office/drawing/2014/main" id="{B951B0F1-43BF-15EA-23D7-82A32DCC000B}"/>
              </a:ext>
            </a:extLst>
          </p:cNvPr>
          <p:cNvSpPr>
            <a:spLocks noGrp="1"/>
          </p:cNvSpPr>
          <p:nvPr>
            <p:ph sz="half" idx="1"/>
          </p:nvPr>
        </p:nvSpPr>
        <p:spPr/>
        <p:txBody>
          <a:bodyPr>
            <a:noAutofit/>
          </a:bodyPr>
          <a:lstStyle/>
          <a:p>
            <a:r>
              <a:rPr lang="en-US" sz="1400" dirty="0"/>
              <a:t>I. Concepts</a:t>
            </a:r>
          </a:p>
          <a:p>
            <a:pPr lvl="1"/>
            <a:r>
              <a:rPr lang="en-US" sz="1400" dirty="0"/>
              <a:t>A. Purpose</a:t>
            </a:r>
          </a:p>
          <a:p>
            <a:pPr lvl="2"/>
            <a:r>
              <a:rPr lang="en-US" sz="1400" dirty="0"/>
              <a:t>1. Diagnostic</a:t>
            </a:r>
          </a:p>
          <a:p>
            <a:pPr lvl="2"/>
            <a:r>
              <a:rPr lang="en-US" sz="1400" dirty="0"/>
              <a:t>2. Therapeutic</a:t>
            </a:r>
          </a:p>
          <a:p>
            <a:pPr lvl="1"/>
            <a:r>
              <a:rPr lang="en-US" sz="1400" dirty="0"/>
              <a:t>B. Patient preparation</a:t>
            </a:r>
          </a:p>
          <a:p>
            <a:r>
              <a:rPr lang="en-US" sz="1400" dirty="0"/>
              <a:t>II. Considerations</a:t>
            </a:r>
          </a:p>
          <a:p>
            <a:pPr lvl="1"/>
            <a:r>
              <a:rPr lang="en-US" sz="1400" dirty="0"/>
              <a:t>A. Anatomical access</a:t>
            </a:r>
          </a:p>
          <a:p>
            <a:pPr lvl="1"/>
            <a:r>
              <a:rPr lang="en-US" sz="1400" dirty="0"/>
              <a:t>B. Patient complications</a:t>
            </a:r>
          </a:p>
          <a:p>
            <a:pPr lvl="1"/>
            <a:r>
              <a:rPr lang="en-US" sz="1400" dirty="0"/>
              <a:t>C. Environment</a:t>
            </a:r>
          </a:p>
          <a:p>
            <a:pPr lvl="2"/>
            <a:r>
              <a:rPr lang="en-US" sz="1400" dirty="0"/>
              <a:t>1. IR suite</a:t>
            </a:r>
          </a:p>
          <a:p>
            <a:pPr lvl="2"/>
            <a:r>
              <a:rPr lang="en-US" sz="1400" dirty="0"/>
              <a:t>2. Standard OR</a:t>
            </a:r>
          </a:p>
        </p:txBody>
      </p:sp>
      <p:sp>
        <p:nvSpPr>
          <p:cNvPr id="4" name="Content Placeholder 3">
            <a:extLst>
              <a:ext uri="{FF2B5EF4-FFF2-40B4-BE49-F238E27FC236}">
                <a16:creationId xmlns:a16="http://schemas.microsoft.com/office/drawing/2014/main" id="{607306A6-F773-1C09-9727-2D67063AD9A9}"/>
              </a:ext>
            </a:extLst>
          </p:cNvPr>
          <p:cNvSpPr>
            <a:spLocks noGrp="1"/>
          </p:cNvSpPr>
          <p:nvPr>
            <p:ph sz="half" idx="2"/>
          </p:nvPr>
        </p:nvSpPr>
        <p:spPr>
          <a:xfrm>
            <a:off x="6172200" y="2249485"/>
            <a:ext cx="4875211" cy="4384579"/>
          </a:xfrm>
        </p:spPr>
        <p:txBody>
          <a:bodyPr>
            <a:normAutofit fontScale="32500" lnSpcReduction="20000"/>
          </a:bodyPr>
          <a:lstStyle/>
          <a:p>
            <a:r>
              <a:rPr lang="en-US" sz="4300" dirty="0"/>
              <a:t>D. Radiation safety</a:t>
            </a:r>
          </a:p>
          <a:p>
            <a:pPr lvl="1"/>
            <a:r>
              <a:rPr lang="en-US" sz="4300" dirty="0"/>
              <a:t>1. Patient</a:t>
            </a:r>
          </a:p>
          <a:p>
            <a:pPr lvl="1"/>
            <a:r>
              <a:rPr lang="en-US" sz="4300" dirty="0"/>
              <a:t>2. Surgical team</a:t>
            </a:r>
          </a:p>
          <a:p>
            <a:r>
              <a:rPr lang="en-US" sz="4300" dirty="0"/>
              <a:t>E. Item selection and use (See Supplies)</a:t>
            </a:r>
          </a:p>
          <a:p>
            <a:pPr lvl="1"/>
            <a:r>
              <a:rPr lang="en-US" sz="4300" dirty="0"/>
              <a:t>1. Catheters</a:t>
            </a:r>
          </a:p>
          <a:p>
            <a:pPr lvl="1"/>
            <a:r>
              <a:rPr lang="en-US" sz="4300" dirty="0"/>
              <a:t>2. Contrast media</a:t>
            </a:r>
          </a:p>
          <a:p>
            <a:pPr lvl="1"/>
            <a:r>
              <a:rPr lang="en-US" sz="4300" dirty="0"/>
              <a:t>3. Guidewires</a:t>
            </a:r>
          </a:p>
          <a:p>
            <a:r>
              <a:rPr lang="en-US" sz="4300" dirty="0"/>
              <a:t>III. Imaging modalities</a:t>
            </a:r>
          </a:p>
          <a:p>
            <a:pPr lvl="1"/>
            <a:r>
              <a:rPr lang="en-US" sz="4300" dirty="0"/>
              <a:t>A. Computer tomography (CT)</a:t>
            </a:r>
          </a:p>
          <a:p>
            <a:pPr lvl="1"/>
            <a:r>
              <a:rPr lang="en-US" sz="4300" dirty="0"/>
              <a:t>B. Digital fluoroscopy</a:t>
            </a:r>
          </a:p>
          <a:p>
            <a:pPr lvl="1"/>
            <a:r>
              <a:rPr lang="en-US" sz="4300" dirty="0"/>
              <a:t>C. Magnetic resonance imaging (MRI)</a:t>
            </a:r>
          </a:p>
          <a:p>
            <a:pPr lvl="1"/>
            <a:r>
              <a:rPr lang="en-US" sz="4300" dirty="0"/>
              <a:t>D. Nuclear medicine</a:t>
            </a:r>
          </a:p>
          <a:p>
            <a:pPr lvl="1"/>
            <a:r>
              <a:rPr lang="en-US" sz="4300" dirty="0"/>
              <a:t>E. Sonography</a:t>
            </a:r>
          </a:p>
          <a:p>
            <a:r>
              <a:rPr lang="en-US" sz="4300" dirty="0"/>
              <a:t>IV. Role of the surgical technologist</a:t>
            </a:r>
          </a:p>
          <a:p>
            <a:endParaRPr lang="en-US" dirty="0"/>
          </a:p>
        </p:txBody>
      </p:sp>
      <mc:AlternateContent xmlns:mc="http://schemas.openxmlformats.org/markup-compatibility/2006">
        <mc:Choice xmlns:am3d="http://schemas.microsoft.com/office/drawing/2017/model3d" Requires="am3d">
          <p:graphicFrame>
            <p:nvGraphicFramePr>
              <p:cNvPr id="6" name="3D Model 5" descr="Radioactive Symbol">
                <a:extLst>
                  <a:ext uri="{FF2B5EF4-FFF2-40B4-BE49-F238E27FC236}">
                    <a16:creationId xmlns:a16="http://schemas.microsoft.com/office/drawing/2014/main" id="{42ED6069-A8AB-DC4D-DEF5-A4517C83D981}"/>
                  </a:ext>
                </a:extLst>
              </p:cNvPr>
              <p:cNvGraphicFramePr>
                <a:graphicFrameLocks noChangeAspect="1"/>
              </p:cNvGraphicFramePr>
              <p:nvPr>
                <p:extLst>
                  <p:ext uri="{D42A27DB-BD31-4B8C-83A1-F6EECF244321}">
                    <p14:modId xmlns:p14="http://schemas.microsoft.com/office/powerpoint/2010/main" val="844289566"/>
                  </p:ext>
                </p:extLst>
              </p:nvPr>
            </p:nvGraphicFramePr>
            <p:xfrm>
              <a:off x="8382698" y="331397"/>
              <a:ext cx="3022664" cy="2999311"/>
            </p:xfrm>
            <a:graphic>
              <a:graphicData uri="http://schemas.microsoft.com/office/drawing/2017/model3d">
                <am3d:model3d r:embed="rId2">
                  <am3d:spPr>
                    <a:xfrm>
                      <a:off x="0" y="0"/>
                      <a:ext cx="3022664" cy="2999311"/>
                    </a:xfrm>
                    <a:prstGeom prst="rect">
                      <a:avLst/>
                    </a:prstGeom>
                  </am3d:spPr>
                  <am3d:camera>
                    <am3d:pos x="0" y="0" z="66685415"/>
                    <am3d:up dx="0" dy="36000000" dz="0"/>
                    <am3d:lookAt x="0" y="0" z="0"/>
                    <am3d:perspective fov="2700000"/>
                  </am3d:camera>
                  <am3d:trans>
                    <am3d:meterPerModelUnit n="10000010" d="1000000"/>
                    <am3d:preTrans dx="0" dy="0" dz="0"/>
                    <am3d:scale>
                      <am3d:sx n="1000000" d="1000000"/>
                      <am3d:sy n="1000000" d="1000000"/>
                      <am3d:sz n="1000000" d="1000000"/>
                    </am3d:scale>
                    <am3d:rot ax="10546736" ay="162561" az="10787990"/>
                    <am3d:postTrans dx="0" dy="0" dz="0"/>
                  </am3d:trans>
                  <am3d:raster rName="Office3DRenderer" rVer="16.0.8326">
                    <am3d:blip r:embed="rId3"/>
                  </am3d:raster>
                  <am3d:objViewport viewportSz="43881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Radioactive Symbol">
                <a:extLst>
                  <a:ext uri="{FF2B5EF4-FFF2-40B4-BE49-F238E27FC236}">
                    <a16:creationId xmlns:a16="http://schemas.microsoft.com/office/drawing/2014/main" id="{42ED6069-A8AB-DC4D-DEF5-A4517C83D981}"/>
                  </a:ext>
                </a:extLst>
              </p:cNvPr>
              <p:cNvPicPr>
                <a:picLocks noGrp="1" noRot="1" noChangeAspect="1" noMove="1" noResize="1" noEditPoints="1" noAdjustHandles="1" noChangeArrowheads="1" noChangeShapeType="1" noCrop="1"/>
              </p:cNvPicPr>
              <p:nvPr/>
            </p:nvPicPr>
            <p:blipFill>
              <a:blip r:embed="rId3"/>
              <a:stretch>
                <a:fillRect/>
              </a:stretch>
            </p:blipFill>
            <p:spPr>
              <a:xfrm>
                <a:off x="8382698" y="331397"/>
                <a:ext cx="3022664" cy="2999311"/>
              </a:xfrm>
              <a:prstGeom prst="rect">
                <a:avLst/>
              </a:prstGeom>
            </p:spPr>
          </p:pic>
        </mc:Fallback>
      </mc:AlternateContent>
    </p:spTree>
    <p:extLst>
      <p:ext uri="{BB962C8B-B14F-4D97-AF65-F5344CB8AC3E}">
        <p14:creationId xmlns:p14="http://schemas.microsoft.com/office/powerpoint/2010/main" val="3280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repeatCount="indefinite" accel="10000" decel="10000" fill="hold" nodeType="click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2918A7-6FE8-9D45-C840-F65209E1DA7A}"/>
              </a:ext>
            </a:extLst>
          </p:cNvPr>
          <p:cNvSpPr>
            <a:spLocks noGrp="1"/>
          </p:cNvSpPr>
          <p:nvPr>
            <p:ph type="title"/>
          </p:nvPr>
        </p:nvSpPr>
        <p:spPr>
          <a:xfrm>
            <a:off x="853330" y="1134681"/>
            <a:ext cx="2743310" cy="4255025"/>
          </a:xfrm>
        </p:spPr>
        <p:txBody>
          <a:bodyPr>
            <a:normAutofit/>
          </a:bodyPr>
          <a:lstStyle/>
          <a:p>
            <a:r>
              <a:rPr lang="en-US">
                <a:solidFill>
                  <a:srgbClr val="FFFFFF"/>
                </a:solidFill>
              </a:rPr>
              <a:t>Invasive Radiology</a:t>
            </a:r>
          </a:p>
        </p:txBody>
      </p:sp>
      <p:graphicFrame>
        <p:nvGraphicFramePr>
          <p:cNvPr id="5" name="Content Placeholder 2">
            <a:extLst>
              <a:ext uri="{FF2B5EF4-FFF2-40B4-BE49-F238E27FC236}">
                <a16:creationId xmlns:a16="http://schemas.microsoft.com/office/drawing/2014/main" id="{B1064AB5-DCEC-7DDC-6002-7FC09E7925AA}"/>
              </a:ext>
            </a:extLst>
          </p:cNvPr>
          <p:cNvGraphicFramePr>
            <a:graphicFrameLocks noGrp="1"/>
          </p:cNvGraphicFramePr>
          <p:nvPr>
            <p:ph idx="1"/>
            <p:extLst>
              <p:ext uri="{D42A27DB-BD31-4B8C-83A1-F6EECF244321}">
                <p14:modId xmlns:p14="http://schemas.microsoft.com/office/powerpoint/2010/main" val="16924261"/>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876019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5B45C6A-1D52-C7B7-4B7D-932634777C8E}"/>
              </a:ext>
            </a:extLst>
          </p:cNvPr>
          <p:cNvSpPr>
            <a:spLocks noGrp="1"/>
          </p:cNvSpPr>
          <p:nvPr>
            <p:ph type="title"/>
          </p:nvPr>
        </p:nvSpPr>
        <p:spPr>
          <a:xfrm>
            <a:off x="6448425" y="618518"/>
            <a:ext cx="4598985" cy="1478570"/>
          </a:xfrm>
        </p:spPr>
        <p:txBody>
          <a:bodyPr>
            <a:normAutofit/>
          </a:bodyPr>
          <a:lstStyle/>
          <a:p>
            <a:r>
              <a:rPr lang="en-US" dirty="0"/>
              <a:t>Muddiest Point</a:t>
            </a:r>
          </a:p>
        </p:txBody>
      </p:sp>
      <p:pic>
        <p:nvPicPr>
          <p:cNvPr id="5" name="Picture 4" descr="Notebook and ballpen">
            <a:extLst>
              <a:ext uri="{FF2B5EF4-FFF2-40B4-BE49-F238E27FC236}">
                <a16:creationId xmlns:a16="http://schemas.microsoft.com/office/drawing/2014/main" id="{BF9CCF42-A6E9-DD46-9217-35ECF9D9DF96}"/>
              </a:ext>
            </a:extLst>
          </p:cNvPr>
          <p:cNvPicPr>
            <a:picLocks noChangeAspect="1"/>
          </p:cNvPicPr>
          <p:nvPr/>
        </p:nvPicPr>
        <p:blipFill rotWithShape="1">
          <a:blip r:embed="rId4"/>
          <a:srcRect l="40613" r="-1" b="-1"/>
          <a:stretch/>
        </p:blipFill>
        <p:spPr>
          <a:xfrm>
            <a:off x="-5597" y="10"/>
            <a:ext cx="6101597" cy="6857990"/>
          </a:xfrm>
          <a:prstGeom prst="rect">
            <a:avLst/>
          </a:prstGeom>
        </p:spPr>
      </p:pic>
      <p:grpSp>
        <p:nvGrpSpPr>
          <p:cNvPr id="13" name="Group 12">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16">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41">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53">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24B7D579-902F-D8F7-434F-71A3C45EE114}"/>
              </a:ext>
            </a:extLst>
          </p:cNvPr>
          <p:cNvSpPr>
            <a:spLocks noGrp="1"/>
          </p:cNvSpPr>
          <p:nvPr>
            <p:ph idx="1"/>
          </p:nvPr>
        </p:nvSpPr>
        <p:spPr>
          <a:xfrm>
            <a:off x="6448425" y="2249487"/>
            <a:ext cx="4598986" cy="3541714"/>
          </a:xfrm>
        </p:spPr>
        <p:txBody>
          <a:bodyPr>
            <a:normAutofit/>
          </a:bodyPr>
          <a:lstStyle/>
          <a:p>
            <a:r>
              <a:rPr lang="en-US" dirty="0"/>
              <a:t>Write down one thing you learned.</a:t>
            </a:r>
          </a:p>
          <a:p>
            <a:r>
              <a:rPr lang="en-US" dirty="0"/>
              <a:t>Write one thing that is not clear.</a:t>
            </a:r>
          </a:p>
        </p:txBody>
      </p:sp>
    </p:spTree>
    <p:extLst>
      <p:ext uri="{BB962C8B-B14F-4D97-AF65-F5344CB8AC3E}">
        <p14:creationId xmlns:p14="http://schemas.microsoft.com/office/powerpoint/2010/main" val="1552186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9"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9" name="Group 68">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0" name="Rectangle 69">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a:xfrm>
            <a:off x="7811808" y="536575"/>
            <a:ext cx="3156229" cy="2387600"/>
          </a:xfrm>
        </p:spPr>
        <p:txBody>
          <a:bodyPr vert="horz" lIns="91440" tIns="45720" rIns="91440" bIns="45720" rtlCol="0" anchor="b">
            <a:normAutofit/>
          </a:bodyPr>
          <a:lstStyle/>
          <a:p>
            <a:r>
              <a:rPr lang="en-US" sz="4800" dirty="0"/>
              <a:t>	</a:t>
            </a:r>
          </a:p>
        </p:txBody>
      </p:sp>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7662445" y="3147219"/>
            <a:ext cx="4048542" cy="2332831"/>
          </a:xfrm>
        </p:spPr>
        <p:txBody>
          <a:bodyPr vert="horz" lIns="91440" tIns="45720" rIns="91440" bIns="45720" rtlCol="0">
            <a:normAutofit/>
          </a:bodyPr>
          <a:lstStyle/>
          <a:p>
            <a:r>
              <a:rPr lang="en-US" sz="2000" cap="all" dirty="0">
                <a:solidFill>
                  <a:schemeClr val="tx2"/>
                </a:solidFill>
                <a:hlinkClick r:id="rId5"/>
              </a:rPr>
              <a:t>Carla.crayton@calhoun.edu</a:t>
            </a:r>
            <a:endParaRPr lang="en-US" sz="2000" cap="all" dirty="0">
              <a:solidFill>
                <a:schemeClr val="tx2"/>
              </a:solidFill>
            </a:endParaRPr>
          </a:p>
          <a:p>
            <a:r>
              <a:rPr lang="en-US" sz="2000" cap="all" dirty="0">
                <a:solidFill>
                  <a:schemeClr val="tx2"/>
                </a:solidFill>
                <a:hlinkClick r:id="rId6"/>
              </a:rPr>
              <a:t>Grant.Wilson@calhoun.edu</a:t>
            </a:r>
            <a:endParaRPr lang="en-US" sz="2000" cap="all" dirty="0">
              <a:solidFill>
                <a:schemeClr val="tx2"/>
              </a:solidFill>
            </a:endParaRPr>
          </a:p>
          <a:p>
            <a:endParaRPr lang="en-US" sz="2000" cap="all" dirty="0">
              <a:solidFill>
                <a:schemeClr val="tx2"/>
              </a:solidFill>
            </a:endParaRPr>
          </a:p>
        </p:txBody>
      </p:sp>
      <p:pic>
        <p:nvPicPr>
          <p:cNvPr id="7" name="Picture 6">
            <a:extLst>
              <a:ext uri="{FF2B5EF4-FFF2-40B4-BE49-F238E27FC236}">
                <a16:creationId xmlns:a16="http://schemas.microsoft.com/office/drawing/2014/main" id="{7375057A-9AA6-1DE5-183D-435C895FE74F}"/>
              </a:ext>
            </a:extLst>
          </p:cNvPr>
          <p:cNvPicPr>
            <a:picLocks noChangeAspect="1"/>
          </p:cNvPicPr>
          <p:nvPr/>
        </p:nvPicPr>
        <p:blipFill>
          <a:blip r:embed="rId7"/>
          <a:srcRect l="13227" r="13227"/>
          <a:stretch/>
        </p:blipFill>
        <p:spPr>
          <a:xfrm>
            <a:off x="2561302" y="100014"/>
            <a:ext cx="4795090" cy="6519862"/>
          </a:xfrm>
          <a:prstGeom prst="rect">
            <a:avLst/>
          </a:prstGeom>
        </p:spPr>
      </p:pic>
      <p:grpSp>
        <p:nvGrpSpPr>
          <p:cNvPr id="73" name="Group 72">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4"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8"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8"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3"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5"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7"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7"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29" name="Group 128">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0"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2"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3"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4"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7"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8"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9"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39065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7588-A1BC-D2DF-F080-91E85735950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506CA21-4D2A-669E-3DB9-015C55583D3A}"/>
              </a:ext>
            </a:extLst>
          </p:cNvPr>
          <p:cNvSpPr>
            <a:spLocks noGrp="1"/>
          </p:cNvSpPr>
          <p:nvPr>
            <p:ph idx="1"/>
          </p:nvPr>
        </p:nvSpPr>
        <p:spPr/>
        <p:txBody>
          <a:bodyPr/>
          <a:lstStyle/>
          <a:p>
            <a:pPr marL="0" marR="0" indent="45720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Identify what has changed under technological sciences with the CCST7e.</a:t>
            </a:r>
          </a:p>
          <a:p>
            <a:pPr marL="0" marR="0" indent="45720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Discuss curriculum review and update for technological sciences. </a:t>
            </a:r>
          </a:p>
          <a:p>
            <a:pPr marL="0" marR="0" indent="45720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Evaluate resources, activities, and assessment options for an updated curriculum.</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20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2B8624-5BD5-46EC-A302-B4465CF1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187AA2-14F9-4110-A7BA-B834BA987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baby&#10;&#10;Description automatically generated">
            <a:extLst>
              <a:ext uri="{FF2B5EF4-FFF2-40B4-BE49-F238E27FC236}">
                <a16:creationId xmlns:a16="http://schemas.microsoft.com/office/drawing/2014/main" id="{F74D54AD-7E15-8C80-5DC9-C2D8F2F19B04}"/>
              </a:ext>
            </a:extLst>
          </p:cNvPr>
          <p:cNvPicPr>
            <a:picLocks noChangeAspect="1"/>
          </p:cNvPicPr>
          <p:nvPr/>
        </p:nvPicPr>
        <p:blipFill rotWithShape="1">
          <a:blip r:embed="rId3"/>
          <a:srcRect r="1" b="19822"/>
          <a:stretch/>
        </p:blipFill>
        <p:spPr>
          <a:xfrm>
            <a:off x="643467" y="643467"/>
            <a:ext cx="5211232" cy="5571066"/>
          </a:xfrm>
          <a:prstGeom prst="rect">
            <a:avLst/>
          </a:prstGeom>
        </p:spPr>
      </p:pic>
      <p:sp>
        <p:nvSpPr>
          <p:cNvPr id="17" name="Rectangle 16">
            <a:extLst>
              <a:ext uri="{FF2B5EF4-FFF2-40B4-BE49-F238E27FC236}">
                <a16:creationId xmlns:a16="http://schemas.microsoft.com/office/drawing/2014/main" id="{6DAF099E-6B41-4E52-8330-51D0A4956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3" y="480057"/>
            <a:ext cx="5538554"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a baby&#10;&#10;Description automatically generated with medium confidence">
            <a:extLst>
              <a:ext uri="{FF2B5EF4-FFF2-40B4-BE49-F238E27FC236}">
                <a16:creationId xmlns:a16="http://schemas.microsoft.com/office/drawing/2014/main" id="{0757B697-B579-075F-916E-32AB1224C5C2}"/>
              </a:ext>
            </a:extLst>
          </p:cNvPr>
          <p:cNvPicPr>
            <a:picLocks noChangeAspect="1"/>
          </p:cNvPicPr>
          <p:nvPr/>
        </p:nvPicPr>
        <p:blipFill rotWithShape="1">
          <a:blip r:embed="rId4"/>
          <a:srcRect t="4231" r="1" b="15592"/>
          <a:stretch/>
        </p:blipFill>
        <p:spPr>
          <a:xfrm>
            <a:off x="6342888" y="640924"/>
            <a:ext cx="5211232" cy="5571066"/>
          </a:xfrm>
          <a:prstGeom prst="rect">
            <a:avLst/>
          </a:prstGeom>
        </p:spPr>
      </p:pic>
    </p:spTree>
    <p:extLst>
      <p:ext uri="{BB962C8B-B14F-4D97-AF65-F5344CB8AC3E}">
        <p14:creationId xmlns:p14="http://schemas.microsoft.com/office/powerpoint/2010/main" val="153827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5A4F-20AF-7426-78E9-F90E5EC9648C}"/>
              </a:ext>
            </a:extLst>
          </p:cNvPr>
          <p:cNvSpPr>
            <a:spLocks noGrp="1"/>
          </p:cNvSpPr>
          <p:nvPr>
            <p:ph type="title"/>
          </p:nvPr>
        </p:nvSpPr>
        <p:spPr>
          <a:xfrm>
            <a:off x="1141413" y="618518"/>
            <a:ext cx="9905998" cy="1478570"/>
          </a:xfrm>
        </p:spPr>
        <p:txBody>
          <a:bodyPr>
            <a:normAutofit/>
          </a:bodyPr>
          <a:lstStyle/>
          <a:p>
            <a:pPr algn="ctr"/>
            <a:r>
              <a:rPr lang="en-US"/>
              <a:t>Curriculum design/redesign</a:t>
            </a:r>
          </a:p>
        </p:txBody>
      </p:sp>
      <p:pic>
        <p:nvPicPr>
          <p:cNvPr id="5" name="Picture 4">
            <a:extLst>
              <a:ext uri="{FF2B5EF4-FFF2-40B4-BE49-F238E27FC236}">
                <a16:creationId xmlns:a16="http://schemas.microsoft.com/office/drawing/2014/main" id="{FA414676-F339-387B-6DDE-50A5F15596A6}"/>
              </a:ext>
            </a:extLst>
          </p:cNvPr>
          <p:cNvPicPr>
            <a:picLocks noChangeAspect="1"/>
          </p:cNvPicPr>
          <p:nvPr/>
        </p:nvPicPr>
        <p:blipFill rotWithShape="1">
          <a:blip r:embed="rId3"/>
          <a:srcRect r="1550" b="-1"/>
          <a:stretch/>
        </p:blipFill>
        <p:spPr>
          <a:xfrm>
            <a:off x="1141411" y="2249487"/>
            <a:ext cx="3494597" cy="354965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F94A8750-5472-F408-CA18-37AA4035C20D}"/>
              </a:ext>
            </a:extLst>
          </p:cNvPr>
          <p:cNvSpPr>
            <a:spLocks noGrp="1"/>
          </p:cNvSpPr>
          <p:nvPr>
            <p:ph idx="1"/>
          </p:nvPr>
        </p:nvSpPr>
        <p:spPr>
          <a:xfrm>
            <a:off x="5034579" y="2249487"/>
            <a:ext cx="6012832" cy="3541714"/>
          </a:xfrm>
        </p:spPr>
        <p:txBody>
          <a:bodyPr>
            <a:normAutofit/>
          </a:bodyPr>
          <a:lstStyle/>
          <a:p>
            <a:pPr>
              <a:lnSpc>
                <a:spcPct val="110000"/>
              </a:lnSpc>
            </a:pPr>
            <a:r>
              <a:rPr lang="en-US" sz="2200"/>
              <a:t>Review CCST7e and crossover document.</a:t>
            </a:r>
          </a:p>
          <a:p>
            <a:pPr>
              <a:lnSpc>
                <a:spcPct val="110000"/>
              </a:lnSpc>
            </a:pPr>
            <a:r>
              <a:rPr lang="en-US" sz="2200"/>
              <a:t>Review or rewrite objectives.</a:t>
            </a:r>
          </a:p>
          <a:p>
            <a:pPr>
              <a:lnSpc>
                <a:spcPct val="110000"/>
              </a:lnSpc>
            </a:pPr>
            <a:r>
              <a:rPr lang="en-US" sz="2200"/>
              <a:t>Consider teaching methods. Do they need to be updated?</a:t>
            </a:r>
          </a:p>
          <a:p>
            <a:pPr>
              <a:lnSpc>
                <a:spcPct val="110000"/>
              </a:lnSpc>
            </a:pPr>
            <a:r>
              <a:rPr lang="en-US" sz="2200"/>
              <a:t>How will the student be assessed? How will you know if the student needs additional help? How will you know how well the student has met the objectives?</a:t>
            </a:r>
          </a:p>
        </p:txBody>
      </p:sp>
    </p:spTree>
    <p:extLst>
      <p:ext uri="{BB962C8B-B14F-4D97-AF65-F5344CB8AC3E}">
        <p14:creationId xmlns:p14="http://schemas.microsoft.com/office/powerpoint/2010/main" val="420580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9003B-9CDA-FAC7-3D42-73004CCDC194}"/>
              </a:ext>
            </a:extLst>
          </p:cNvPr>
          <p:cNvSpPr>
            <a:spLocks noGrp="1"/>
          </p:cNvSpPr>
          <p:nvPr>
            <p:ph type="title"/>
          </p:nvPr>
        </p:nvSpPr>
        <p:spPr/>
        <p:txBody>
          <a:bodyPr/>
          <a:lstStyle/>
          <a:p>
            <a:r>
              <a:rPr lang="en-US" dirty="0"/>
              <a:t>Crossover Document</a:t>
            </a:r>
          </a:p>
        </p:txBody>
      </p:sp>
      <p:sp>
        <p:nvSpPr>
          <p:cNvPr id="6" name="Content Placeholder 5">
            <a:extLst>
              <a:ext uri="{FF2B5EF4-FFF2-40B4-BE49-F238E27FC236}">
                <a16:creationId xmlns:a16="http://schemas.microsoft.com/office/drawing/2014/main" id="{251A0C36-344D-AE56-91D4-8D2D4919D02C}"/>
              </a:ext>
            </a:extLst>
          </p:cNvPr>
          <p:cNvSpPr>
            <a:spLocks noGrp="1"/>
          </p:cNvSpPr>
          <p:nvPr>
            <p:ph idx="1"/>
          </p:nvPr>
        </p:nvSpPr>
        <p:spPr/>
        <p:txBody>
          <a:bodyPr/>
          <a:lstStyle/>
          <a:p>
            <a:endParaRPr lang="en-US"/>
          </a:p>
        </p:txBody>
      </p:sp>
      <p:sp>
        <p:nvSpPr>
          <p:cNvPr id="7" name="Text Placeholder 6">
            <a:extLst>
              <a:ext uri="{FF2B5EF4-FFF2-40B4-BE49-F238E27FC236}">
                <a16:creationId xmlns:a16="http://schemas.microsoft.com/office/drawing/2014/main" id="{CAAA99FE-7364-AC1B-6AF5-C081E7923982}"/>
              </a:ext>
            </a:extLst>
          </p:cNvPr>
          <p:cNvSpPr>
            <a:spLocks noGrp="1"/>
          </p:cNvSpPr>
          <p:nvPr>
            <p:ph type="body" sz="half" idx="2"/>
          </p:nvPr>
        </p:nvSpPr>
        <p:spPr/>
        <p:txBody>
          <a:bodyPr/>
          <a:lstStyle/>
          <a:p>
            <a:r>
              <a:rPr lang="en-US" sz="2400" dirty="0"/>
              <a:t>Available under instructor resources, core curriculum. </a:t>
            </a:r>
          </a:p>
          <a:p>
            <a:endParaRPr lang="en-US" dirty="0"/>
          </a:p>
        </p:txBody>
      </p:sp>
      <p:pic>
        <p:nvPicPr>
          <p:cNvPr id="5" name="Picture 4">
            <a:extLst>
              <a:ext uri="{FF2B5EF4-FFF2-40B4-BE49-F238E27FC236}">
                <a16:creationId xmlns:a16="http://schemas.microsoft.com/office/drawing/2014/main" id="{CD3F6458-8853-2789-91CE-523E554E4F34}"/>
              </a:ext>
            </a:extLst>
          </p:cNvPr>
          <p:cNvPicPr>
            <a:picLocks noChangeAspect="1"/>
          </p:cNvPicPr>
          <p:nvPr/>
        </p:nvPicPr>
        <p:blipFill rotWithShape="1">
          <a:blip r:embed="rId2"/>
          <a:srcRect r="12959"/>
          <a:stretch/>
        </p:blipFill>
        <p:spPr>
          <a:xfrm>
            <a:off x="5071598" y="592666"/>
            <a:ext cx="6761398" cy="5672668"/>
          </a:xfrm>
          <a:prstGeom prst="rect">
            <a:avLst/>
          </a:prstGeom>
        </p:spPr>
      </p:pic>
      <p:pic>
        <p:nvPicPr>
          <p:cNvPr id="3" name="Picture 2">
            <a:extLst>
              <a:ext uri="{FF2B5EF4-FFF2-40B4-BE49-F238E27FC236}">
                <a16:creationId xmlns:a16="http://schemas.microsoft.com/office/drawing/2014/main" id="{C470F754-BD0D-3138-D8E2-E6CF90CE89FB}"/>
              </a:ext>
            </a:extLst>
          </p:cNvPr>
          <p:cNvPicPr>
            <a:picLocks noChangeAspect="1"/>
          </p:cNvPicPr>
          <p:nvPr/>
        </p:nvPicPr>
        <p:blipFill>
          <a:blip r:embed="rId3"/>
          <a:stretch>
            <a:fillRect/>
          </a:stretch>
        </p:blipFill>
        <p:spPr>
          <a:xfrm>
            <a:off x="1219092" y="3498328"/>
            <a:ext cx="3711262" cy="1044030"/>
          </a:xfrm>
          <a:prstGeom prst="rect">
            <a:avLst/>
          </a:prstGeom>
        </p:spPr>
      </p:pic>
    </p:spTree>
    <p:extLst>
      <p:ext uri="{BB962C8B-B14F-4D97-AF65-F5344CB8AC3E}">
        <p14:creationId xmlns:p14="http://schemas.microsoft.com/office/powerpoint/2010/main" val="53113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B3187C-6DDE-866B-81C1-3C337194ED64}"/>
              </a:ext>
            </a:extLst>
          </p:cNvPr>
          <p:cNvSpPr>
            <a:spLocks noGrp="1"/>
          </p:cNvSpPr>
          <p:nvPr>
            <p:ph type="title"/>
          </p:nvPr>
        </p:nvSpPr>
        <p:spPr/>
        <p:txBody>
          <a:bodyPr/>
          <a:lstStyle/>
          <a:p>
            <a:r>
              <a:rPr lang="en-US" dirty="0"/>
              <a:t>Basics of curriculum design - Redesign</a:t>
            </a:r>
          </a:p>
        </p:txBody>
      </p:sp>
      <p:sp>
        <p:nvSpPr>
          <p:cNvPr id="6" name="Content Placeholder 5">
            <a:extLst>
              <a:ext uri="{FF2B5EF4-FFF2-40B4-BE49-F238E27FC236}">
                <a16:creationId xmlns:a16="http://schemas.microsoft.com/office/drawing/2014/main" id="{DA845AA7-16E0-91C1-E66C-BDC129ACA6E4}"/>
              </a:ext>
            </a:extLst>
          </p:cNvPr>
          <p:cNvSpPr>
            <a:spLocks noGrp="1"/>
          </p:cNvSpPr>
          <p:nvPr>
            <p:ph idx="1"/>
          </p:nvPr>
        </p:nvSpPr>
        <p:spPr/>
        <p:txBody>
          <a:bodyPr/>
          <a:lstStyle/>
          <a:p>
            <a:r>
              <a:rPr lang="en-US" dirty="0"/>
              <a:t>Verify institutional outcomes, mission, competencies.</a:t>
            </a:r>
          </a:p>
          <a:p>
            <a:r>
              <a:rPr lang="en-US" dirty="0"/>
              <a:t>Review program outcomes</a:t>
            </a:r>
          </a:p>
          <a:p>
            <a:r>
              <a:rPr lang="en-US" dirty="0"/>
              <a:t>Review course objectives.</a:t>
            </a:r>
          </a:p>
          <a:p>
            <a:r>
              <a:rPr lang="en-US" dirty="0"/>
              <a:t>Consider what is the essential knowledge for the topic.</a:t>
            </a:r>
          </a:p>
          <a:p>
            <a:r>
              <a:rPr lang="en-US" dirty="0"/>
              <a:t>Create objectives for topic.</a:t>
            </a:r>
          </a:p>
          <a:p>
            <a:r>
              <a:rPr lang="en-US" dirty="0"/>
              <a:t>Plan assessment(s) for each objective that measures same level.</a:t>
            </a:r>
          </a:p>
        </p:txBody>
      </p:sp>
    </p:spTree>
    <p:extLst>
      <p:ext uri="{BB962C8B-B14F-4D97-AF65-F5344CB8AC3E}">
        <p14:creationId xmlns:p14="http://schemas.microsoft.com/office/powerpoint/2010/main" val="226846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D238-C8E8-1467-1965-1EEC237D8A7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DE4F0CC-6E14-621E-44C3-FD9E350332FF}"/>
              </a:ext>
            </a:extLst>
          </p:cNvPr>
          <p:cNvSpPr>
            <a:spLocks noGrp="1"/>
          </p:cNvSpPr>
          <p:nvPr>
            <p:ph idx="1"/>
          </p:nvPr>
        </p:nvSpPr>
        <p:spPr/>
        <p:txBody>
          <a:bodyPr/>
          <a:lstStyle/>
          <a:p>
            <a:r>
              <a:rPr lang="en-US" dirty="0"/>
              <a:t>What do employers need the student to know?</a:t>
            </a:r>
          </a:p>
          <a:p>
            <a:r>
              <a:rPr lang="en-US" dirty="0"/>
              <a:t>What are the expectations outlined in the CCST7e?</a:t>
            </a:r>
          </a:p>
          <a:p>
            <a:r>
              <a:rPr lang="en-US" dirty="0"/>
              <a:t>What level of knowledge is appropriate for each?</a:t>
            </a:r>
          </a:p>
          <a:p>
            <a:r>
              <a:rPr lang="en-US" dirty="0"/>
              <a:t>A Bloom’s Taxonomy Verb list is a good friend.</a:t>
            </a:r>
          </a:p>
        </p:txBody>
      </p:sp>
    </p:spTree>
    <p:extLst>
      <p:ext uri="{BB962C8B-B14F-4D97-AF65-F5344CB8AC3E}">
        <p14:creationId xmlns:p14="http://schemas.microsoft.com/office/powerpoint/2010/main" val="2384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F1B3AA-1597-E7A4-E15A-CBAE731AD272}"/>
              </a:ext>
            </a:extLst>
          </p:cNvPr>
          <p:cNvPicPr>
            <a:picLocks noChangeAspect="1"/>
          </p:cNvPicPr>
          <p:nvPr/>
        </p:nvPicPr>
        <p:blipFill>
          <a:blip r:embed="rId3"/>
          <a:stretch>
            <a:fillRect/>
          </a:stretch>
        </p:blipFill>
        <p:spPr>
          <a:xfrm>
            <a:off x="2344440" y="643467"/>
            <a:ext cx="7503119" cy="5571066"/>
          </a:xfrm>
          <a:prstGeom prst="rect">
            <a:avLst/>
          </a:prstGeom>
        </p:spPr>
      </p:pic>
    </p:spTree>
    <p:extLst>
      <p:ext uri="{BB962C8B-B14F-4D97-AF65-F5344CB8AC3E}">
        <p14:creationId xmlns:p14="http://schemas.microsoft.com/office/powerpoint/2010/main" val="164014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58" name="Rectangle 1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89D6773-BFF5-1CF1-0E9D-E9EA8BC1B629}"/>
              </a:ext>
            </a:extLst>
          </p:cNvPr>
          <p:cNvPicPr>
            <a:picLocks noChangeAspect="1"/>
          </p:cNvPicPr>
          <p:nvPr/>
        </p:nvPicPr>
        <p:blipFill>
          <a:blip r:embed="rId3"/>
          <a:stretch>
            <a:fillRect/>
          </a:stretch>
        </p:blipFill>
        <p:spPr>
          <a:xfrm>
            <a:off x="2058995" y="643467"/>
            <a:ext cx="8074009" cy="5571066"/>
          </a:xfrm>
          <a:prstGeom prst="rect">
            <a:avLst/>
          </a:prstGeom>
        </p:spPr>
      </p:pic>
    </p:spTree>
    <p:extLst>
      <p:ext uri="{BB962C8B-B14F-4D97-AF65-F5344CB8AC3E}">
        <p14:creationId xmlns:p14="http://schemas.microsoft.com/office/powerpoint/2010/main" val="2640106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3EF818-EDF6-480C-9B86-0A3B979BCCF0}">
  <ds:schemaRefs>
    <ds:schemaRef ds:uri="http://schemas.microsoft.com/sharepoint/v3/contenttype/forms"/>
  </ds:schemaRefs>
</ds:datastoreItem>
</file>

<file path=customXml/itemProps3.xml><?xml version="1.0" encoding="utf-8"?>
<ds:datastoreItem xmlns:ds="http://schemas.openxmlformats.org/officeDocument/2006/customXml" ds:itemID="{B518BD99-41E9-467C-9777-74587F83171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design</Template>
  <TotalTime>2579</TotalTime>
  <Words>1276</Words>
  <Application>Microsoft Office PowerPoint</Application>
  <PresentationFormat>Widescreen</PresentationFormat>
  <Paragraphs>220</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Tw Cen MT</vt:lpstr>
      <vt:lpstr>Circuit</vt:lpstr>
      <vt:lpstr>Teaching tech Sciences</vt:lpstr>
      <vt:lpstr>PowerPoint Presentation</vt:lpstr>
      <vt:lpstr>Objectives</vt:lpstr>
      <vt:lpstr>Curriculum design/redesign</vt:lpstr>
      <vt:lpstr>Crossover Document</vt:lpstr>
      <vt:lpstr>Basics of curriculum design - Redesign</vt:lpstr>
      <vt:lpstr>objectives</vt:lpstr>
      <vt:lpstr>PowerPoint Presentation</vt:lpstr>
      <vt:lpstr>PowerPoint Presentation</vt:lpstr>
      <vt:lpstr>How will it be taught</vt:lpstr>
      <vt:lpstr>How will it be taught</vt:lpstr>
      <vt:lpstr>PowerPoint Presentation</vt:lpstr>
      <vt:lpstr>PowerPoint Presentation</vt:lpstr>
      <vt:lpstr>How will it be assessed</vt:lpstr>
      <vt:lpstr>Curriculum Map - Electrical</vt:lpstr>
      <vt:lpstr>Computer systems</vt:lpstr>
      <vt:lpstr>Computing Systems</vt:lpstr>
      <vt:lpstr>Information Technology - Objectives</vt:lpstr>
      <vt:lpstr>Lasers</vt:lpstr>
      <vt:lpstr>Lasers - Objectives:</vt:lpstr>
      <vt:lpstr>Think Pair Share</vt:lpstr>
      <vt:lpstr>New Combined Minimally invasive applications</vt:lpstr>
      <vt:lpstr>MIS</vt:lpstr>
      <vt:lpstr>MIS Objective</vt:lpstr>
      <vt:lpstr>Interventional Radiology Applications</vt:lpstr>
      <vt:lpstr>Invasive Radiology</vt:lpstr>
      <vt:lpstr>Invasive Radiology</vt:lpstr>
      <vt:lpstr>Muddiest Point</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Biomedical Sciences</dc:title>
  <dc:creator>Stephen Wilson</dc:creator>
  <cp:lastModifiedBy>Kevin Frey</cp:lastModifiedBy>
  <cp:revision>9</cp:revision>
  <dcterms:created xsi:type="dcterms:W3CDTF">2023-02-09T02:03:56Z</dcterms:created>
  <dcterms:modified xsi:type="dcterms:W3CDTF">2023-03-03T15:50:13Z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